
<file path=[Content_Types].xml><?xml version="1.0" encoding="utf-8"?>
<Types xmlns="http://schemas.openxmlformats.org/package/2006/content-types">
  <Default Extension="jpeg" ContentType="image/jpeg"/>
  <Default Extension="vml" ContentType="application/vnd.openxmlformats-officedocument.vmlDrawing"/>
  <Default Extension="xlsx" ContentType="application/vnd.openxmlformats-officedocument.spreadsheetml.shee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0"/>
  </p:handoutMasterIdLst>
  <p:sldIdLst>
    <p:sldId id="1448" r:id="rId3"/>
    <p:sldId id="5388" r:id="rId5"/>
    <p:sldId id="6473" r:id="rId6"/>
    <p:sldId id="6458" r:id="rId7"/>
    <p:sldId id="6474" r:id="rId8"/>
    <p:sldId id="6285" r:id="rId9"/>
    <p:sldId id="5869" r:id="rId10"/>
    <p:sldId id="6475" r:id="rId11"/>
    <p:sldId id="5921" r:id="rId12"/>
    <p:sldId id="5550" r:id="rId13"/>
    <p:sldId id="5871" r:id="rId14"/>
    <p:sldId id="5552" r:id="rId15"/>
    <p:sldId id="5553" r:id="rId16"/>
    <p:sldId id="5717" r:id="rId17"/>
    <p:sldId id="5719" r:id="rId18"/>
    <p:sldId id="5542" r:id="rId19"/>
  </p:sldIdLst>
  <p:sldSz cx="12948920" cy="721677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mzw"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00"/>
    <a:srgbClr val="0070C0"/>
    <a:srgbClr val="E8E8E8"/>
    <a:srgbClr val="F2F2F2"/>
    <a:srgbClr val="4D9AC8"/>
    <a:srgbClr val="499DC4"/>
    <a:srgbClr val="41C9C8"/>
    <a:srgbClr val="4B72A4"/>
    <a:srgbClr val="546E7A"/>
    <a:srgbClr val="5B4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4" autoAdjust="0"/>
    <p:restoredTop sz="70872" autoAdjust="0"/>
  </p:normalViewPr>
  <p:slideViewPr>
    <p:cSldViewPr snapToGrid="0">
      <p:cViewPr varScale="1">
        <p:scale>
          <a:sx n="46" d="100"/>
          <a:sy n="46" d="100"/>
        </p:scale>
        <p:origin x="-1620" y="-108"/>
      </p:cViewPr>
      <p:guideLst>
        <p:guide orient="horz" pos="2197"/>
        <p:guide pos="4456"/>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8B2FF-3AED-40E8-A550-54A256C93C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60745" y="1143000"/>
            <a:ext cx="553651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5377F-8306-4E61-9783-CF01F531F7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idx="4294967295"/>
          </p:nvPr>
        </p:nvSpPr>
        <p:spPr bwMode="auto">
          <a:xfrm>
            <a:off x="660400" y="1143000"/>
            <a:ext cx="55372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gn="l"/>
            <a:endParaRPr lang="zh-CN" altLang="en-US" sz="1100" dirty="0"/>
          </a:p>
        </p:txBody>
      </p:sp>
      <p:sp>
        <p:nvSpPr>
          <p:cNvPr id="593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CC18A2D-4BCD-4CD1-B3F4-A7B238D291A0}" type="slidenum">
              <a:rPr kumimoji="0" lang="zh-CN" altLang="en-US"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875377F-8306-4E61-9783-CF01F531F7A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a:solidFill>
              <a:srgbClr val="000000">
                <a:alpha val="100000"/>
              </a:srgbClr>
            </a:solidFill>
            <a:miter lim="800000"/>
          </a:ln>
        </p:spPr>
      </p:sp>
      <p:sp>
        <p:nvSpPr>
          <p:cNvPr id="33795" name="备注占位符 2"/>
          <p:cNvSpPr>
            <a:spLocks noGrp="1"/>
          </p:cNvSpPr>
          <p:nvPr>
            <p:ph type="body"/>
          </p:nvPr>
        </p:nvSpPr>
        <p:spPr>
          <a:noFill/>
          <a:ln>
            <a:noFill/>
          </a:ln>
        </p:spPr>
        <p:txBody>
          <a:bodyPr wrap="square" lIns="91440" tIns="45720" rIns="91440" bIns="45720" anchor="t"/>
          <a:lstStyle/>
          <a:p>
            <a:pPr lvl="0"/>
            <a:endParaRPr lang="zh-CN" altLang="en-US" dirty="0">
              <a:sym typeface="+mn-ea"/>
            </a:endParaRPr>
          </a:p>
        </p:txBody>
      </p:sp>
      <p:sp>
        <p:nvSpPr>
          <p:cNvPr id="3379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a:solidFill>
              <a:srgbClr val="000000">
                <a:alpha val="100000"/>
              </a:srgbClr>
            </a:solidFill>
            <a:miter lim="800000"/>
          </a:ln>
        </p:spPr>
      </p:sp>
      <p:sp>
        <p:nvSpPr>
          <p:cNvPr id="33795" name="备注占位符 2"/>
          <p:cNvSpPr>
            <a:spLocks noGrp="1"/>
          </p:cNvSpPr>
          <p:nvPr>
            <p:ph type="body"/>
          </p:nvPr>
        </p:nvSpPr>
        <p:spPr>
          <a:noFill/>
          <a:ln>
            <a:noFill/>
          </a:ln>
        </p:spPr>
        <p:txBody>
          <a:bodyPr wrap="square" lIns="91440" tIns="45720" rIns="91440" bIns="45720" anchor="t"/>
          <a:lstStyle/>
          <a:p>
            <a:pPr lvl="0"/>
            <a:endParaRPr lang="zh-CN" altLang="en-US" dirty="0">
              <a:sym typeface="+mn-ea"/>
            </a:endParaRPr>
          </a:p>
        </p:txBody>
      </p:sp>
      <p:sp>
        <p:nvSpPr>
          <p:cNvPr id="3379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z="1100" dirty="0"/>
          </a:p>
        </p:txBody>
      </p:sp>
      <p:sp>
        <p:nvSpPr>
          <p:cNvPr id="593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CC18A2D-4BCD-4CD1-B3F4-A7B238D291A0}" type="slidenum">
              <a:rPr kumimoji="0" lang="zh-CN" altLang="en-US"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000" dirty="0"/>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D8ADEE4-9DCE-4625-8943-17F75F65DCDB}"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重点事件">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7571740"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7 </a:t>
            </a:r>
            <a:r>
              <a:rPr lang="zh-CN" altLang="en-US" sz="3790" b="1" dirty="0">
                <a:solidFill>
                  <a:schemeClr val="bg1"/>
                </a:solidFill>
                <a:latin typeface="微软雅黑" panose="020B0503020204020204" pitchFamily="34" charset="-122"/>
                <a:ea typeface="微软雅黑" panose="020B0503020204020204" pitchFamily="34" charset="-122"/>
              </a:rPr>
              <a:t>监管的监管</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重点事件跟踪子系统</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综合分析">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6609080"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8 </a:t>
            </a:r>
            <a:r>
              <a:rPr lang="zh-CN" altLang="en-US" sz="3790" b="1" dirty="0">
                <a:solidFill>
                  <a:schemeClr val="bg1"/>
                </a:solidFill>
                <a:latin typeface="微软雅黑" panose="020B0503020204020204" pitchFamily="34" charset="-122"/>
                <a:ea typeface="微软雅黑" panose="020B0503020204020204" pitchFamily="34" charset="-122"/>
              </a:rPr>
              <a:t>监管的监管</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综合分析子系统</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可视化">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5646420"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9 </a:t>
            </a:r>
            <a:r>
              <a:rPr lang="zh-CN" altLang="en-US" sz="3790" b="1" dirty="0">
                <a:solidFill>
                  <a:schemeClr val="bg1"/>
                </a:solidFill>
                <a:latin typeface="微软雅黑" panose="020B0503020204020204" pitchFamily="34" charset="-122"/>
                <a:ea typeface="微软雅黑" panose="020B0503020204020204" pitchFamily="34" charset="-122"/>
              </a:rPr>
              <a:t>监管的监管</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可视化系统</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非现场">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6905625"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10 </a:t>
            </a:r>
            <a:r>
              <a:rPr lang="zh-CN" altLang="en-US" sz="3790" b="1" dirty="0">
                <a:solidFill>
                  <a:schemeClr val="bg1"/>
                </a:solidFill>
                <a:latin typeface="微软雅黑" panose="020B0503020204020204" pitchFamily="34" charset="-122"/>
                <a:ea typeface="微软雅黑" panose="020B0503020204020204" pitchFamily="34" charset="-122"/>
              </a:rPr>
              <a:t>监管的监管</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非现场监管系统</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效能">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8349615"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11 </a:t>
            </a:r>
            <a:r>
              <a:rPr lang="zh-CN" altLang="en-US" sz="3790" b="1" dirty="0">
                <a:solidFill>
                  <a:schemeClr val="bg1"/>
                </a:solidFill>
                <a:latin typeface="微软雅黑" panose="020B0503020204020204" pitchFamily="34" charset="-122"/>
                <a:ea typeface="微软雅黑" panose="020B0503020204020204" pitchFamily="34" charset="-122"/>
              </a:rPr>
              <a:t>监管的监管</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监管效能评估评价系统</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大数据">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6424295"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12 </a:t>
            </a:r>
            <a:r>
              <a:rPr lang="zh-CN" altLang="en-US" sz="3790" b="1" dirty="0">
                <a:solidFill>
                  <a:schemeClr val="bg1"/>
                </a:solidFill>
                <a:latin typeface="微软雅黑" panose="020B0503020204020204" pitchFamily="34" charset="-122"/>
                <a:ea typeface="微软雅黑" panose="020B0503020204020204" pitchFamily="34" charset="-122"/>
              </a:rPr>
              <a:t>基础环境</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大数据分析平台</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私有云">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6905625"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13 </a:t>
            </a:r>
            <a:r>
              <a:rPr lang="zh-CN" altLang="en-US" sz="3790" b="1" dirty="0">
                <a:solidFill>
                  <a:schemeClr val="bg1"/>
                </a:solidFill>
                <a:latin typeface="微软雅黑" panose="020B0503020204020204" pitchFamily="34" charset="-122"/>
                <a:ea typeface="微软雅黑" panose="020B0503020204020204" pitchFamily="34" charset="-122"/>
              </a:rPr>
              <a:t>基础环境</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私有云与安全设计</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90258" y="384292"/>
            <a:ext cx="11168685" cy="1395146"/>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400" eaLnBrk="0" fontAlgn="base" hangingPunct="0">
              <a:spcBef>
                <a:spcPct val="0"/>
              </a:spcBef>
              <a:spcAft>
                <a:spcPct val="0"/>
              </a:spcAft>
              <a:defRPr/>
            </a:pPr>
            <a:fld id="{8C399801-D6C5-4F5D-8C12-D9EE5D3B0946}" type="datetimeFigureOut">
              <a:rPr lang="zh-CN" altLang="en-US" sz="1200" smtClean="0">
                <a:solidFill>
                  <a:schemeClr val="tx1">
                    <a:tint val="75000"/>
                  </a:schemeClr>
                </a:solidFill>
              </a:rPr>
            </a:fld>
            <a:endParaRPr lang="zh-CN" altLang="en-US" sz="1200">
              <a:solidFill>
                <a:schemeClr val="tx1">
                  <a:tint val="75000"/>
                </a:schemeClr>
              </a:solidFill>
            </a:endParaRPr>
          </a:p>
        </p:txBody>
      </p:sp>
      <p:sp>
        <p:nvSpPr>
          <p:cNvPr id="3" name="页脚占位符 2"/>
          <p:cNvSpPr>
            <a:spLocks noGrp="1"/>
          </p:cNvSpPr>
          <p:nvPr>
            <p:ph type="ftr" sz="quarter" idx="11"/>
          </p:nvPr>
        </p:nvSpPr>
        <p:spPr/>
        <p:txBody>
          <a:bodyPr/>
          <a:lstStyle/>
          <a:p>
            <a:pPr algn="ctr" defTabSz="914400" eaLnBrk="0" fontAlgn="base" hangingPunct="0">
              <a:spcBef>
                <a:spcPct val="0"/>
              </a:spcBef>
              <a:spcAft>
                <a:spcPct val="0"/>
              </a:spcAft>
              <a:defRPr/>
            </a:pPr>
            <a:endParaRPr lang="zh-CN" altLang="en-US" sz="1200">
              <a:solidFill>
                <a:schemeClr val="tx1">
                  <a:tint val="75000"/>
                </a:schemeClr>
              </a:solidFill>
            </a:endParaRPr>
          </a:p>
        </p:txBody>
      </p:sp>
      <p:sp>
        <p:nvSpPr>
          <p:cNvPr id="4" name="灯片编号占位符 3"/>
          <p:cNvSpPr>
            <a:spLocks noGrp="1"/>
          </p:cNvSpPr>
          <p:nvPr>
            <p:ph type="sldNum" sz="quarter" idx="12"/>
          </p:nvPr>
        </p:nvSpPr>
        <p:spPr/>
        <p:txBody>
          <a:bodyPr/>
          <a:lstStyle/>
          <a:p>
            <a:pPr algn="r" defTabSz="914400" eaLnBrk="0" fontAlgn="base" hangingPunct="0">
              <a:spcBef>
                <a:spcPct val="0"/>
              </a:spcBef>
              <a:spcAft>
                <a:spcPct val="0"/>
              </a:spcAft>
              <a:defRPr/>
            </a:pPr>
            <a:fld id="{A1E79780-5995-4FD2-8624-EFE809E6F609}" type="slidenum">
              <a:rPr lang="zh-CN" altLang="en-US" sz="1200" smtClean="0">
                <a:solidFill>
                  <a:srgbClr val="898989"/>
                </a:solidFill>
              </a:rPr>
            </a:fld>
            <a:endParaRPr lang="zh-CN" altLang="en-US" sz="120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E7E6E6"/>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47545" y="6713526"/>
            <a:ext cx="3021873" cy="385874"/>
          </a:xfrm>
          <a:prstGeom prst="rect">
            <a:avLst/>
          </a:prstGeom>
        </p:spPr>
        <p:txBody>
          <a:bodyPr/>
          <a:lstStyle>
            <a:lvl1pPr eaLnBrk="0" hangingPunct="0">
              <a:defRPr/>
            </a:lvl1pPr>
          </a:lstStyle>
          <a:p>
            <a:pPr defTabSz="914400" fontAlgn="base">
              <a:spcBef>
                <a:spcPct val="0"/>
              </a:spcBef>
              <a:spcAft>
                <a:spcPct val="0"/>
              </a:spcAft>
              <a:defRPr/>
            </a:pPr>
            <a:fld id="{7D47EE7B-9260-4C84-9AFF-101BBA9FDE4D}" type="datetimeFigureOut">
              <a:rPr lang="zh-CN" altLang="en-US" smtClean="0"/>
            </a:fld>
            <a:endParaRPr lang="zh-CN" altLang="en-US"/>
          </a:p>
        </p:txBody>
      </p:sp>
      <p:sp>
        <p:nvSpPr>
          <p:cNvPr id="5" name="页脚占位符 4"/>
          <p:cNvSpPr>
            <a:spLocks noGrp="1"/>
          </p:cNvSpPr>
          <p:nvPr>
            <p:ph type="ftr" sz="quarter" idx="3"/>
          </p:nvPr>
        </p:nvSpPr>
        <p:spPr>
          <a:xfrm>
            <a:off x="4424887" y="6713526"/>
            <a:ext cx="4099428" cy="385874"/>
          </a:xfrm>
          <a:prstGeom prst="rect">
            <a:avLst/>
          </a:prstGeom>
        </p:spPr>
        <p:txBody>
          <a:bodyPr/>
          <a:lstStyle>
            <a:lvl1pPr eaLnBrk="0" hangingPunct="0">
              <a:defRPr/>
            </a:lvl1pPr>
          </a:lstStyle>
          <a:p>
            <a:pPr defTabSz="914400" fontAlgn="base">
              <a:spcBef>
                <a:spcPct val="0"/>
              </a:spcBef>
              <a:spcAft>
                <a:spcPct val="0"/>
              </a:spcAft>
              <a:defRPr/>
            </a:pPr>
            <a:endParaRPr lang="zh-CN" altLang="en-US"/>
          </a:p>
        </p:txBody>
      </p:sp>
      <p:sp>
        <p:nvSpPr>
          <p:cNvPr id="6" name="灯片编号占位符 5"/>
          <p:cNvSpPr>
            <a:spLocks noGrp="1"/>
          </p:cNvSpPr>
          <p:nvPr>
            <p:ph type="sldNum" sz="quarter" idx="4"/>
          </p:nvPr>
        </p:nvSpPr>
        <p:spPr>
          <a:xfrm>
            <a:off x="9279782" y="6713526"/>
            <a:ext cx="3021873" cy="385874"/>
          </a:xfrm>
          <a:prstGeom prst="rect">
            <a:avLst/>
          </a:prstGeom>
        </p:spPr>
        <p:txBody>
          <a:bodyPr vert="horz" wrap="square" lIns="91440" tIns="45720" rIns="91440" bIns="45720" numCol="1" anchor="t" anchorCtr="0" compatLnSpc="1"/>
          <a:lstStyle>
            <a:lvl1pPr eaLnBrk="0" hangingPunct="0">
              <a:defRPr/>
            </a:lvl1pPr>
          </a:lstStyle>
          <a:p>
            <a:pPr defTabSz="914400" fontAlgn="base">
              <a:spcBef>
                <a:spcPct val="0"/>
              </a:spcBef>
              <a:spcAft>
                <a:spcPct val="0"/>
              </a:spcAft>
              <a:defRPr/>
            </a:pPr>
            <a:fld id="{56B8FF41-1DB0-4F50-8886-CABA02CB4C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8" name="标题 1"/>
          <p:cNvSpPr>
            <a:spLocks noGrp="1"/>
          </p:cNvSpPr>
          <p:nvPr>
            <p:ph type="title"/>
          </p:nvPr>
        </p:nvSpPr>
        <p:spPr>
          <a:xfrm>
            <a:off x="271516" y="0"/>
            <a:ext cx="8650768" cy="729724"/>
          </a:xfrm>
          <a:prstGeom prst="rect">
            <a:avLst/>
          </a:prstGeom>
        </p:spPr>
        <p:txBody>
          <a:bodyPr lIns="121917" tIns="60958" rIns="121917" bIns="60958"/>
          <a:lstStyle>
            <a:lvl1pPr algn="l">
              <a:defRPr sz="3790" b="1">
                <a:solidFill>
                  <a:schemeClr val="bg1"/>
                </a:solidFill>
                <a:latin typeface="微软雅黑" panose="020B0503020204020204" pitchFamily="34" charset="-122"/>
                <a:ea typeface="微软雅黑" panose="020B0503020204020204" pitchFamily="34" charset="-122"/>
              </a:defRPr>
            </a:lvl1p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711486" y="2724149"/>
            <a:ext cx="11526230" cy="946367"/>
          </a:xfrm>
        </p:spPr>
        <p:txBody>
          <a:bodyPr lIns="101600" tIns="38100" rIns="25400" bIns="38100" anchor="t" anchorCtr="0">
            <a:noAutofit/>
          </a:bodyPr>
          <a:lstStyle>
            <a:lvl1pPr algn="ctr">
              <a:defRPr sz="5685"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711486" y="3753360"/>
            <a:ext cx="11526230" cy="1000904"/>
          </a:xfrm>
        </p:spPr>
        <p:txBody>
          <a:bodyPr lIns="101600" tIns="38100" rIns="76200" bIns="38100">
            <a:noAutofit/>
          </a:bodyPr>
          <a:lstStyle>
            <a:lvl1pPr marL="0" indent="0" algn="ctr" eaLnBrk="1" fontAlgn="auto" latinLnBrk="0" hangingPunct="1">
              <a:lnSpc>
                <a:spcPct val="100000"/>
              </a:lnSpc>
              <a:buNone/>
              <a:defRPr sz="2525" u="none" strike="noStrike" kern="1200" cap="none" spc="200" normalizeH="0" baseline="0">
                <a:solidFill>
                  <a:schemeClr val="tx1"/>
                </a:solidFill>
                <a:uFillTx/>
              </a:defRPr>
            </a:lvl1pPr>
            <a:lvl2pPr marL="481330" indent="0" algn="ctr">
              <a:buNone/>
              <a:defRPr sz="2105"/>
            </a:lvl2pPr>
            <a:lvl3pPr marL="962660" indent="0" algn="ctr">
              <a:buNone/>
              <a:defRPr sz="1895"/>
            </a:lvl3pPr>
            <a:lvl4pPr marL="1443355" indent="0" algn="ctr">
              <a:buNone/>
              <a:defRPr sz="1685"/>
            </a:lvl4pPr>
            <a:lvl5pPr marL="1924685" indent="0" algn="ctr">
              <a:buNone/>
              <a:defRPr sz="1685"/>
            </a:lvl5pPr>
            <a:lvl6pPr marL="2406015" indent="0" algn="ctr">
              <a:buNone/>
              <a:defRPr sz="1685"/>
            </a:lvl6pPr>
            <a:lvl7pPr marL="2887345" indent="0" algn="ctr">
              <a:buNone/>
              <a:defRPr sz="1685"/>
            </a:lvl7pPr>
            <a:lvl8pPr marL="3368675" indent="0" algn="ctr">
              <a:buNone/>
              <a:defRPr sz="1685"/>
            </a:lvl8pPr>
            <a:lvl9pPr marL="3849370" indent="0" algn="ctr">
              <a:buNone/>
              <a:defRPr sz="1685"/>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a:xfrm>
            <a:off x="934380" y="6683157"/>
            <a:ext cx="2867687" cy="33343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4371630" y="6683157"/>
            <a:ext cx="4205941" cy="333430"/>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9145373" y="6683157"/>
            <a:ext cx="2867687" cy="33343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F7F20BE-1BF2-43B1-811B-59C4E4D776F6}" type="datetimeFigureOut">
              <a:rPr lang="zh-CN" altLang="en-US"/>
            </a:fld>
            <a:endParaRPr lang="zh-CN" altLang="en-US"/>
          </a:p>
        </p:txBody>
      </p:sp>
      <p:sp>
        <p:nvSpPr>
          <p:cNvPr id="3"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A61D361C-4519-44E7-A139-AEFDDEC5A24E}" type="slidenum">
              <a:rPr lang="zh-CN" altLang="en-US"/>
            </a:fld>
            <a:endParaRPr lang="zh-CN" altLang="en-US"/>
          </a:p>
        </p:txBody>
      </p:sp>
      <p:sp>
        <p:nvSpPr>
          <p:cNvPr id="5" name="标题 1"/>
          <p:cNvSpPr>
            <a:spLocks noGrp="1"/>
          </p:cNvSpPr>
          <p:nvPr>
            <p:ph type="title"/>
          </p:nvPr>
        </p:nvSpPr>
        <p:spPr>
          <a:xfrm>
            <a:off x="271516" y="0"/>
            <a:ext cx="8650768" cy="729724"/>
          </a:xfrm>
          <a:prstGeom prst="rect">
            <a:avLst/>
          </a:prstGeom>
        </p:spPr>
        <p:txBody>
          <a:bodyPr lIns="121917" tIns="60958" rIns="121917" bIns="60958"/>
          <a:lstStyle>
            <a:lvl1pPr algn="l">
              <a:defRPr sz="379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6" name="文本占位符 6"/>
          <p:cNvSpPr>
            <a:spLocks noGrp="1"/>
          </p:cNvSpPr>
          <p:nvPr>
            <p:ph type="body" sz="quarter" idx="13" hasCustomPrompt="1"/>
          </p:nvPr>
        </p:nvSpPr>
        <p:spPr>
          <a:xfrm>
            <a:off x="9482156" y="0"/>
            <a:ext cx="3340571"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8" name="文本占位符 7"/>
          <p:cNvSpPr>
            <a:spLocks noGrp="1"/>
          </p:cNvSpPr>
          <p:nvPr>
            <p:ph type="body" sz="quarter" idx="14"/>
          </p:nvPr>
        </p:nvSpPr>
        <p:spPr>
          <a:xfrm>
            <a:off x="271462" y="952375"/>
            <a:ext cx="12269704" cy="5463625"/>
          </a:xfrm>
          <a:prstGeom prst="rect">
            <a:avLst/>
          </a:prstGeom>
        </p:spPr>
        <p:txBody>
          <a:bodyPr/>
          <a:lstStyle>
            <a:lvl1pPr>
              <a:lnSpc>
                <a:spcPct val="150000"/>
              </a:lnSpc>
              <a:defRPr sz="3370">
                <a:latin typeface="微软雅黑" panose="020B0503020204020204" pitchFamily="34" charset="-122"/>
                <a:ea typeface="微软雅黑" panose="020B0503020204020204" pitchFamily="34" charset="-122"/>
              </a:defRPr>
            </a:lvl1pPr>
            <a:lvl2pPr>
              <a:lnSpc>
                <a:spcPct val="150000"/>
              </a:lnSpc>
              <a:defRPr sz="2945">
                <a:latin typeface="微软雅黑" panose="020B0503020204020204" pitchFamily="34" charset="-122"/>
                <a:ea typeface="微软雅黑" panose="020B0503020204020204" pitchFamily="34" charset="-122"/>
              </a:defRPr>
            </a:lvl2pPr>
            <a:lvl3pPr>
              <a:lnSpc>
                <a:spcPct val="150000"/>
              </a:lnSpc>
              <a:defRPr sz="2105">
                <a:latin typeface="微软雅黑" panose="020B0503020204020204" pitchFamily="34" charset="-122"/>
                <a:ea typeface="微软雅黑" panose="020B0503020204020204" pitchFamily="34" charset="-122"/>
              </a:defRPr>
            </a:lvl3pPr>
            <a:lvl4pPr>
              <a:lnSpc>
                <a:spcPct val="150000"/>
              </a:lnSpc>
              <a:defRPr sz="1895">
                <a:latin typeface="微软雅黑" panose="020B0503020204020204" pitchFamily="34" charset="-122"/>
                <a:ea typeface="微软雅黑" panose="020B0503020204020204" pitchFamily="34" charset="-122"/>
              </a:defRPr>
            </a:lvl4pPr>
            <a:lvl5pPr>
              <a:lnSpc>
                <a:spcPct val="150000"/>
              </a:lnSpc>
              <a:defRPr sz="1895">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清单">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风险">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5646420"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2 </a:t>
            </a:r>
            <a:r>
              <a:rPr lang="zh-CN" altLang="en-US" sz="3790" b="1" dirty="0">
                <a:solidFill>
                  <a:schemeClr val="bg1"/>
                </a:solidFill>
                <a:latin typeface="微软雅黑" panose="020B0503020204020204" pitchFamily="34" charset="-122"/>
                <a:ea typeface="微软雅黑" panose="020B0503020204020204" pitchFamily="34" charset="-122"/>
              </a:rPr>
              <a:t>精准监管</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风险预警系统</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信用">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5646420"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3 </a:t>
            </a:r>
            <a:r>
              <a:rPr lang="zh-CN" altLang="en-US" sz="3790" b="1" dirty="0">
                <a:solidFill>
                  <a:schemeClr val="bg1"/>
                </a:solidFill>
                <a:latin typeface="微软雅黑" panose="020B0503020204020204" pitchFamily="34" charset="-122"/>
                <a:ea typeface="微软雅黑" panose="020B0503020204020204" pitchFamily="34" charset="-122"/>
              </a:rPr>
              <a:t>精准监管</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信用监管系统</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联合">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5646420"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4 </a:t>
            </a:r>
            <a:r>
              <a:rPr lang="zh-CN" altLang="en-US" sz="3790" b="1" dirty="0">
                <a:solidFill>
                  <a:schemeClr val="bg1"/>
                </a:solidFill>
                <a:latin typeface="微软雅黑" panose="020B0503020204020204" pitchFamily="34" charset="-122"/>
                <a:ea typeface="微软雅黑" panose="020B0503020204020204" pitchFamily="34" charset="-122"/>
              </a:rPr>
              <a:t>联合监管</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联合监管系统</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投诉">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7090410"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5 </a:t>
            </a:r>
            <a:r>
              <a:rPr lang="zh-CN" altLang="en-US" sz="3790" b="1" dirty="0">
                <a:solidFill>
                  <a:schemeClr val="bg1"/>
                </a:solidFill>
                <a:latin typeface="微软雅黑" panose="020B0503020204020204" pitchFamily="34" charset="-122"/>
                <a:ea typeface="微软雅黑" panose="020B0503020204020204" pitchFamily="34" charset="-122"/>
              </a:rPr>
              <a:t>监管全覆盖</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监管投诉举报系统</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门户">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647545" y="6713525"/>
            <a:ext cx="3021873" cy="385872"/>
          </a:xfrm>
          <a:prstGeom prst="rect">
            <a:avLst/>
          </a:prstGeom>
        </p:spPr>
        <p:txBody>
          <a:bodyPr/>
          <a:lstStyle>
            <a:lvl1pPr>
              <a:defRPr/>
            </a:lvl1pPr>
          </a:lstStyle>
          <a:p>
            <a:pPr>
              <a:defRPr/>
            </a:pPr>
            <a:fld id="{CD2A8976-1F47-4089-9606-31D2C78AF2DC}" type="datetimeFigureOut">
              <a:rPr lang="zh-CN" altLang="en-US"/>
            </a:fld>
            <a:endParaRPr lang="zh-CN" altLang="en-US"/>
          </a:p>
        </p:txBody>
      </p:sp>
      <p:sp>
        <p:nvSpPr>
          <p:cNvPr id="4" name="页脚占位符 4"/>
          <p:cNvSpPr>
            <a:spLocks noGrp="1"/>
          </p:cNvSpPr>
          <p:nvPr>
            <p:ph type="ftr" sz="quarter" idx="11"/>
          </p:nvPr>
        </p:nvSpPr>
        <p:spPr>
          <a:xfrm>
            <a:off x="4424887" y="6713525"/>
            <a:ext cx="4099428" cy="38587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79782" y="6713525"/>
            <a:ext cx="3021873" cy="385872"/>
          </a:xfrm>
          <a:prstGeom prst="rect">
            <a:avLst/>
          </a:prstGeom>
        </p:spPr>
        <p:txBody>
          <a:bodyPr vert="horz" wrap="square" lIns="91440" tIns="45720" rIns="91440" bIns="45720" numCol="1" anchor="t" anchorCtr="0" compatLnSpc="1"/>
          <a:lstStyle>
            <a:lvl1pPr>
              <a:defRPr/>
            </a:lvl1pPr>
          </a:lstStyle>
          <a:p>
            <a:fld id="{74D81ECA-4EEC-40A2-95E2-8A48B60AF84F}" type="slidenum">
              <a:rPr lang="zh-CN" altLang="en-US"/>
            </a:fld>
            <a:endParaRPr lang="zh-CN" altLang="en-US"/>
          </a:p>
        </p:txBody>
      </p:sp>
      <p:sp>
        <p:nvSpPr>
          <p:cNvPr id="7" name="文本占位符 6"/>
          <p:cNvSpPr>
            <a:spLocks noGrp="1"/>
          </p:cNvSpPr>
          <p:nvPr>
            <p:ph type="body" sz="quarter" idx="13" hasCustomPrompt="1"/>
          </p:nvPr>
        </p:nvSpPr>
        <p:spPr>
          <a:xfrm>
            <a:off x="9279782" y="0"/>
            <a:ext cx="3542945" cy="729985"/>
          </a:xfrm>
          <a:prstGeom prst="rect">
            <a:avLst/>
          </a:prstGeom>
        </p:spPr>
        <p:txBody>
          <a:bodyPr anchor="ctr"/>
          <a:lstStyle>
            <a:lvl1pPr marL="0" indent="0" algn="r">
              <a:buNone/>
              <a:defRPr sz="2525" b="1">
                <a:solidFill>
                  <a:srgbClr val="FFFF00"/>
                </a:solidFill>
                <a:latin typeface="微软雅黑" panose="020B0503020204020204" pitchFamily="34" charset="-122"/>
                <a:ea typeface="微软雅黑" panose="020B0503020204020204" pitchFamily="34" charset="-122"/>
              </a:defRPr>
            </a:lvl1pPr>
            <a:lvl2pPr marL="641350" indent="0">
              <a:buNone/>
              <a:defRPr sz="2105">
                <a:latin typeface="微软雅黑" panose="020B0503020204020204" pitchFamily="34" charset="-122"/>
                <a:ea typeface="微软雅黑" panose="020B0503020204020204" pitchFamily="34" charset="-122"/>
              </a:defRPr>
            </a:lvl2pPr>
            <a:lvl3pPr marL="1283335" indent="0">
              <a:buNone/>
              <a:defRPr sz="2105">
                <a:latin typeface="微软雅黑" panose="020B0503020204020204" pitchFamily="34" charset="-122"/>
                <a:ea typeface="微软雅黑" panose="020B0503020204020204" pitchFamily="34" charset="-122"/>
              </a:defRPr>
            </a:lvl3pPr>
            <a:lvl4pPr marL="1924050" indent="0">
              <a:buNone/>
              <a:defRPr sz="2105">
                <a:latin typeface="微软雅黑" panose="020B0503020204020204" pitchFamily="34" charset="-122"/>
                <a:ea typeface="微软雅黑" panose="020B0503020204020204" pitchFamily="34" charset="-122"/>
              </a:defRPr>
            </a:lvl4pPr>
            <a:lvl5pPr marL="2566035" indent="0">
              <a:buNone/>
              <a:defRPr sz="2105">
                <a:latin typeface="微软雅黑" panose="020B0503020204020204" pitchFamily="34" charset="-122"/>
                <a:ea typeface="微软雅黑" panose="020B0503020204020204" pitchFamily="34" charset="-122"/>
              </a:defRPr>
            </a:lvl5pPr>
          </a:lstStyle>
          <a:p>
            <a:pPr lvl="0"/>
            <a:r>
              <a:rPr lang="zh-CN" altLang="en-US" dirty="0"/>
              <a:t>单击此处</a:t>
            </a:r>
            <a:endParaRPr lang="zh-CN" altLang="en-US" dirty="0"/>
          </a:p>
        </p:txBody>
      </p:sp>
      <p:sp>
        <p:nvSpPr>
          <p:cNvPr id="9" name="矩形 8"/>
          <p:cNvSpPr/>
          <p:nvPr userDrawn="1"/>
        </p:nvSpPr>
        <p:spPr>
          <a:xfrm>
            <a:off x="264441" y="14514"/>
            <a:ext cx="5165090" cy="673735"/>
          </a:xfrm>
          <a:prstGeom prst="rect">
            <a:avLst/>
          </a:prstGeom>
        </p:spPr>
        <p:txBody>
          <a:bodyPr wrap="none">
            <a:spAutoFit/>
          </a:bodyPr>
          <a:lstStyle/>
          <a:p>
            <a:r>
              <a:rPr lang="en-US" altLang="zh-CN" sz="3790" b="1" dirty="0">
                <a:solidFill>
                  <a:schemeClr val="bg1"/>
                </a:solidFill>
                <a:latin typeface="微软雅黑" panose="020B0503020204020204" pitchFamily="34" charset="-122"/>
                <a:ea typeface="微软雅黑" panose="020B0503020204020204" pitchFamily="34" charset="-122"/>
              </a:rPr>
              <a:t>6 </a:t>
            </a:r>
            <a:r>
              <a:rPr lang="zh-CN" altLang="en-US" sz="3790" b="1" dirty="0">
                <a:solidFill>
                  <a:schemeClr val="bg1"/>
                </a:solidFill>
                <a:latin typeface="微软雅黑" panose="020B0503020204020204" pitchFamily="34" charset="-122"/>
                <a:ea typeface="微软雅黑" panose="020B0503020204020204" pitchFamily="34" charset="-122"/>
              </a:rPr>
              <a:t>监管全覆盖</a:t>
            </a:r>
            <a:r>
              <a:rPr lang="en-US" altLang="zh-CN" sz="3790" b="1" dirty="0">
                <a:solidFill>
                  <a:schemeClr val="bg1"/>
                </a:solidFill>
                <a:latin typeface="微软雅黑" panose="020B0503020204020204" pitchFamily="34" charset="-122"/>
                <a:ea typeface="微软雅黑" panose="020B0503020204020204" pitchFamily="34" charset="-122"/>
              </a:rPr>
              <a:t>-</a:t>
            </a:r>
            <a:r>
              <a:rPr lang="zh-CN" altLang="en-US" sz="3790" b="1" dirty="0">
                <a:solidFill>
                  <a:schemeClr val="bg1"/>
                </a:solidFill>
                <a:latin typeface="微软雅黑" panose="020B0503020204020204" pitchFamily="34" charset="-122"/>
                <a:ea typeface="微软雅黑" panose="020B0503020204020204" pitchFamily="34" charset="-122"/>
              </a:rPr>
              <a:t>门户系统</a:t>
            </a:r>
            <a:endParaRPr lang="zh-CN" altLang="en-US" sz="379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userDrawn="1"/>
        </p:nvSpPr>
        <p:spPr>
          <a:xfrm flipH="1">
            <a:off x="-311" y="247015"/>
            <a:ext cx="108001" cy="2616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userDrawn="1"/>
        </p:nvSpPr>
        <p:spPr>
          <a:xfrm>
            <a:off x="0" y="126545"/>
            <a:ext cx="203200" cy="610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solidFill>
                <a:srgbClr val="0070C0"/>
              </a:solidFill>
              <a:latin typeface="方正黑体简体" panose="02010601030101010101" pitchFamily="2" charset="-122"/>
              <a:ea typeface="方正黑体简体" panose="02010601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xStyles>
    <p:titleStyle>
      <a:lvl1pPr algn="ctr" defTabSz="1281430" rtl="0" eaLnBrk="0" fontAlgn="base" hangingPunct="0">
        <a:spcBef>
          <a:spcPct val="0"/>
        </a:spcBef>
        <a:spcAft>
          <a:spcPct val="0"/>
        </a:spcAft>
        <a:defRPr sz="6210" kern="1200">
          <a:solidFill>
            <a:schemeClr val="tx1"/>
          </a:solidFill>
          <a:latin typeface="+mj-lt"/>
          <a:ea typeface="+mj-ea"/>
          <a:cs typeface="+mj-cs"/>
        </a:defRPr>
      </a:lvl1pPr>
      <a:lvl2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4572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9144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3716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1828165"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79425" indent="-479425" algn="l" defTabSz="1281430" rtl="0" eaLnBrk="0" fontAlgn="base" hangingPunct="0">
        <a:spcBef>
          <a:spcPct val="21000"/>
        </a:spcBef>
        <a:spcAft>
          <a:spcPct val="0"/>
        </a:spcAft>
        <a:buFont typeface="Arial" panose="020B0604020202020204" pitchFamily="34" charset="0"/>
        <a:buChar char="•"/>
        <a:defRPr sz="4525" kern="1200">
          <a:solidFill>
            <a:schemeClr val="tx1"/>
          </a:solidFill>
          <a:latin typeface="+mn-lt"/>
          <a:ea typeface="+mn-ea"/>
          <a:cs typeface="+mn-cs"/>
        </a:defRPr>
      </a:lvl1pPr>
      <a:lvl2pPr marL="1040765" indent="-398780" algn="l" defTabSz="1281430" rtl="0" eaLnBrk="0" fontAlgn="base" hangingPunct="0">
        <a:spcBef>
          <a:spcPct val="21000"/>
        </a:spcBef>
        <a:spcAft>
          <a:spcPct val="0"/>
        </a:spcAft>
        <a:buFont typeface="Arial" panose="020B0604020202020204" pitchFamily="34" charset="0"/>
        <a:buChar char="–"/>
        <a:defRPr sz="3895" kern="1200">
          <a:solidFill>
            <a:schemeClr val="tx1"/>
          </a:solidFill>
          <a:latin typeface="+mn-lt"/>
          <a:ea typeface="+mn-ea"/>
          <a:cs typeface="+mn-cs"/>
        </a:defRPr>
      </a:lvl2pPr>
      <a:lvl3pPr marL="1602105" indent="-318770" algn="l" defTabSz="1281430" rtl="0" eaLnBrk="0" fontAlgn="base" hangingPunct="0">
        <a:spcBef>
          <a:spcPct val="21000"/>
        </a:spcBef>
        <a:spcAft>
          <a:spcPct val="0"/>
        </a:spcAft>
        <a:buFont typeface="Arial" panose="020B0604020202020204" pitchFamily="34" charset="0"/>
        <a:buChar char="•"/>
        <a:defRPr sz="3370" kern="1200">
          <a:solidFill>
            <a:schemeClr val="tx1"/>
          </a:solidFill>
          <a:latin typeface="+mn-lt"/>
          <a:ea typeface="+mn-ea"/>
          <a:cs typeface="+mn-cs"/>
        </a:defRPr>
      </a:lvl3pPr>
      <a:lvl4pPr marL="2243455" indent="-318770" algn="l" defTabSz="1281430" rtl="0" eaLnBrk="0" fontAlgn="base" hangingPunct="0">
        <a:spcBef>
          <a:spcPct val="21000"/>
        </a:spcBef>
        <a:spcAft>
          <a:spcPct val="0"/>
        </a:spcAft>
        <a:buFont typeface="Arial" panose="020B0604020202020204" pitchFamily="34" charset="0"/>
        <a:buChar char="–"/>
        <a:defRPr sz="2840" kern="1200">
          <a:solidFill>
            <a:schemeClr val="tx1"/>
          </a:solidFill>
          <a:latin typeface="+mn-lt"/>
          <a:ea typeface="+mn-ea"/>
          <a:cs typeface="+mn-cs"/>
        </a:defRPr>
      </a:lvl4pPr>
      <a:lvl5pPr marL="2885440" indent="-318770" algn="l" defTabSz="1281430" rtl="0" eaLnBrk="0" fontAlgn="base" hangingPunct="0">
        <a:spcBef>
          <a:spcPct val="21000"/>
        </a:spcBef>
        <a:spcAft>
          <a:spcPct val="0"/>
        </a:spcAft>
        <a:buFont typeface="Arial" panose="020B0604020202020204" pitchFamily="34" charset="0"/>
        <a:buChar char="»"/>
        <a:defRPr sz="2840" kern="1200">
          <a:solidFill>
            <a:schemeClr val="tx1"/>
          </a:solidFill>
          <a:latin typeface="+mn-lt"/>
          <a:ea typeface="+mn-ea"/>
          <a:cs typeface="+mn-cs"/>
        </a:defRPr>
      </a:lvl5pPr>
      <a:lvl6pPr marL="3528060" indent="-320675" algn="l" defTabSz="1283335" rtl="0" eaLnBrk="1" latinLnBrk="0" hangingPunct="1">
        <a:spcBef>
          <a:spcPct val="21000"/>
        </a:spcBef>
        <a:buFont typeface="Arial" panose="020B0604020202020204" pitchFamily="34" charset="0"/>
        <a:buChar char="•"/>
        <a:defRPr sz="2840" kern="1200">
          <a:solidFill>
            <a:schemeClr val="tx1"/>
          </a:solidFill>
          <a:latin typeface="+mn-lt"/>
          <a:ea typeface="+mn-ea"/>
          <a:cs typeface="+mn-cs"/>
        </a:defRPr>
      </a:lvl6pPr>
      <a:lvl7pPr marL="4170045" indent="-320675" algn="l" defTabSz="1283335" rtl="0" eaLnBrk="1" latinLnBrk="0" hangingPunct="1">
        <a:spcBef>
          <a:spcPct val="21000"/>
        </a:spcBef>
        <a:buFont typeface="Arial" panose="020B0604020202020204" pitchFamily="34" charset="0"/>
        <a:buChar char="•"/>
        <a:defRPr sz="2840" kern="1200">
          <a:solidFill>
            <a:schemeClr val="tx1"/>
          </a:solidFill>
          <a:latin typeface="+mn-lt"/>
          <a:ea typeface="+mn-ea"/>
          <a:cs typeface="+mn-cs"/>
        </a:defRPr>
      </a:lvl7pPr>
      <a:lvl8pPr marL="4810760" indent="-320675" algn="l" defTabSz="1283335" rtl="0" eaLnBrk="1" latinLnBrk="0" hangingPunct="1">
        <a:spcBef>
          <a:spcPct val="21000"/>
        </a:spcBef>
        <a:buFont typeface="Arial" panose="020B0604020202020204" pitchFamily="34" charset="0"/>
        <a:buChar char="•"/>
        <a:defRPr sz="2840" kern="1200">
          <a:solidFill>
            <a:schemeClr val="tx1"/>
          </a:solidFill>
          <a:latin typeface="+mn-lt"/>
          <a:ea typeface="+mn-ea"/>
          <a:cs typeface="+mn-cs"/>
        </a:defRPr>
      </a:lvl8pPr>
      <a:lvl9pPr marL="5452110" indent="-320675" algn="l" defTabSz="1283335" rtl="0" eaLnBrk="1" latinLnBrk="0" hangingPunct="1">
        <a:spcBef>
          <a:spcPct val="21000"/>
        </a:spcBef>
        <a:buFont typeface="Arial" panose="020B0604020202020204" pitchFamily="34" charset="0"/>
        <a:buChar char="•"/>
        <a:defRPr sz="2840" kern="1200">
          <a:solidFill>
            <a:schemeClr val="tx1"/>
          </a:solidFill>
          <a:latin typeface="+mn-lt"/>
          <a:ea typeface="+mn-ea"/>
          <a:cs typeface="+mn-cs"/>
        </a:defRPr>
      </a:lvl9pPr>
    </p:bodyStyle>
    <p:otherStyle>
      <a:defPPr>
        <a:defRPr lang="zh-CN"/>
      </a:defPPr>
      <a:lvl1pPr marL="0" algn="l" defTabSz="1283335" rtl="0" eaLnBrk="1" latinLnBrk="0" hangingPunct="1">
        <a:defRPr sz="2525" kern="1200">
          <a:solidFill>
            <a:schemeClr val="tx1"/>
          </a:solidFill>
          <a:latin typeface="+mn-lt"/>
          <a:ea typeface="+mn-ea"/>
          <a:cs typeface="+mn-cs"/>
        </a:defRPr>
      </a:lvl1pPr>
      <a:lvl2pPr marL="641350" algn="l" defTabSz="1283335" rtl="0" eaLnBrk="1" latinLnBrk="0" hangingPunct="1">
        <a:defRPr sz="2525" kern="1200">
          <a:solidFill>
            <a:schemeClr val="tx1"/>
          </a:solidFill>
          <a:latin typeface="+mn-lt"/>
          <a:ea typeface="+mn-ea"/>
          <a:cs typeface="+mn-cs"/>
        </a:defRPr>
      </a:lvl2pPr>
      <a:lvl3pPr marL="1283335" algn="l" defTabSz="1283335" rtl="0" eaLnBrk="1" latinLnBrk="0" hangingPunct="1">
        <a:defRPr sz="2525" kern="1200">
          <a:solidFill>
            <a:schemeClr val="tx1"/>
          </a:solidFill>
          <a:latin typeface="+mn-lt"/>
          <a:ea typeface="+mn-ea"/>
          <a:cs typeface="+mn-cs"/>
        </a:defRPr>
      </a:lvl3pPr>
      <a:lvl4pPr marL="1924050" algn="l" defTabSz="1283335" rtl="0" eaLnBrk="1" latinLnBrk="0" hangingPunct="1">
        <a:defRPr sz="2525" kern="1200">
          <a:solidFill>
            <a:schemeClr val="tx1"/>
          </a:solidFill>
          <a:latin typeface="+mn-lt"/>
          <a:ea typeface="+mn-ea"/>
          <a:cs typeface="+mn-cs"/>
        </a:defRPr>
      </a:lvl4pPr>
      <a:lvl5pPr marL="2566035" algn="l" defTabSz="1283335" rtl="0" eaLnBrk="1" latinLnBrk="0" hangingPunct="1">
        <a:defRPr sz="2525" kern="1200">
          <a:solidFill>
            <a:schemeClr val="tx1"/>
          </a:solidFill>
          <a:latin typeface="+mn-lt"/>
          <a:ea typeface="+mn-ea"/>
          <a:cs typeface="+mn-cs"/>
        </a:defRPr>
      </a:lvl5pPr>
      <a:lvl6pPr marL="3207385" algn="l" defTabSz="1283335" rtl="0" eaLnBrk="1" latinLnBrk="0" hangingPunct="1">
        <a:defRPr sz="2525" kern="1200">
          <a:solidFill>
            <a:schemeClr val="tx1"/>
          </a:solidFill>
          <a:latin typeface="+mn-lt"/>
          <a:ea typeface="+mn-ea"/>
          <a:cs typeface="+mn-cs"/>
        </a:defRPr>
      </a:lvl6pPr>
      <a:lvl7pPr marL="3848735" algn="l" defTabSz="1283335" rtl="0" eaLnBrk="1" latinLnBrk="0" hangingPunct="1">
        <a:defRPr sz="2525" kern="1200">
          <a:solidFill>
            <a:schemeClr val="tx1"/>
          </a:solidFill>
          <a:latin typeface="+mn-lt"/>
          <a:ea typeface="+mn-ea"/>
          <a:cs typeface="+mn-cs"/>
        </a:defRPr>
      </a:lvl7pPr>
      <a:lvl8pPr marL="4490085" algn="l" defTabSz="1283335" rtl="0" eaLnBrk="1" latinLnBrk="0" hangingPunct="1">
        <a:defRPr sz="2525" kern="1200">
          <a:solidFill>
            <a:schemeClr val="tx1"/>
          </a:solidFill>
          <a:latin typeface="+mn-lt"/>
          <a:ea typeface="+mn-ea"/>
          <a:cs typeface="+mn-cs"/>
        </a:defRPr>
      </a:lvl8pPr>
      <a:lvl9pPr marL="5131435" algn="l" defTabSz="1283335" rtl="0" eaLnBrk="1" latinLnBrk="0" hangingPunct="1">
        <a:defRPr sz="2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4.wmf"/><Relationship Id="rId2" Type="http://schemas.openxmlformats.org/officeDocument/2006/relationships/package" Target="../embeddings/Workbook1.xlsx"/><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hyperlink" Target="../20200413-&#26032;&#20107;&#39033;&#26803;&#29702;&#31995;&#32479;&#24120;&#35265;&#38382;&#39064;&#38598;V1.doc"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24130" y="1124585"/>
            <a:ext cx="12964795" cy="4640580"/>
          </a:xfrm>
          <a:prstGeom prst="rect">
            <a:avLst/>
          </a:prstGeom>
        </p:spPr>
      </p:pic>
      <p:sp>
        <p:nvSpPr>
          <p:cNvPr id="5" name="矩形 4"/>
          <p:cNvSpPr/>
          <p:nvPr/>
        </p:nvSpPr>
        <p:spPr>
          <a:xfrm>
            <a:off x="-24765" y="1125220"/>
            <a:ext cx="12960096" cy="4640580"/>
          </a:xfrm>
          <a:prstGeom prst="rect">
            <a:avLst/>
          </a:prstGeom>
          <a:solidFill>
            <a:srgbClr val="00206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214" tIns="48107" rIns="96214" bIns="48107" rtlCol="0" anchor="ctr"/>
          <a:lstStyle/>
          <a:p>
            <a:pPr algn="ctr"/>
            <a:endParaRPr lang="zh-CN" altLang="en-US" sz="3370" dirty="0">
              <a:solidFill>
                <a:schemeClr val="tx2"/>
              </a:solidFill>
            </a:endParaRPr>
          </a:p>
        </p:txBody>
      </p:sp>
      <p:sp>
        <p:nvSpPr>
          <p:cNvPr id="27651" name="矩形 2"/>
          <p:cNvSpPr>
            <a:spLocks noChangeArrowheads="1"/>
          </p:cNvSpPr>
          <p:nvPr/>
        </p:nvSpPr>
        <p:spPr bwMode="auto">
          <a:xfrm>
            <a:off x="111760" y="1361440"/>
            <a:ext cx="12746990" cy="397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270" tIns="64134" rIns="128270" bIns="64134">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auto">
              <a:lnSpc>
                <a:spcPts val="10000"/>
              </a:lnSpc>
              <a:spcBef>
                <a:spcPct val="0"/>
              </a:spcBef>
            </a:pPr>
            <a:r>
              <a:rPr lang="zh-CN" altLang="en-US" sz="4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华容</a:t>
            </a:r>
            <a:r>
              <a:rPr lang="zh-CN" altLang="en-US" sz="4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县党建引领</a:t>
            </a:r>
            <a:r>
              <a:rPr lang="zh-CN" sz="4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基层公共服务</a:t>
            </a:r>
            <a:endParaRPr lang="zh-CN" sz="4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ctr" fontAlgn="auto">
              <a:lnSpc>
                <a:spcPts val="10000"/>
              </a:lnSpc>
              <a:spcBef>
                <a:spcPct val="0"/>
              </a:spcBef>
            </a:pPr>
            <a:r>
              <a:rPr lang="en-US" altLang="zh-CN" sz="4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4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一门式</a:t>
            </a:r>
            <a:r>
              <a:rPr lang="en-US" altLang="zh-CN" sz="4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4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全覆盖</a:t>
            </a:r>
            <a:r>
              <a:rPr lang="zh-CN" altLang="en-US" sz="4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信息化平台建设业务培训会</a:t>
            </a:r>
            <a:endParaRPr lang="zh-CN" altLang="en-US"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ctr" fontAlgn="auto">
              <a:lnSpc>
                <a:spcPts val="10000"/>
              </a:lnSpc>
              <a:spcBef>
                <a:spcPct val="0"/>
              </a:spcBef>
            </a:pPr>
            <a:r>
              <a:rPr lang="zh-CN" altLang="en-US" sz="8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系统</a:t>
            </a:r>
            <a:r>
              <a:rPr lang="zh-CN" altLang="en-US" sz="8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培训</a:t>
            </a:r>
            <a:endParaRPr lang="zh-CN" altLang="en-US" sz="8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652" name="矩形 1"/>
          <p:cNvSpPr>
            <a:spLocks noChangeArrowheads="1"/>
          </p:cNvSpPr>
          <p:nvPr/>
        </p:nvSpPr>
        <p:spPr bwMode="auto">
          <a:xfrm>
            <a:off x="2481955" y="5881347"/>
            <a:ext cx="7774463"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2495" fontAlgn="base">
              <a:lnSpc>
                <a:spcPct val="150000"/>
              </a:lnSpc>
              <a:spcBef>
                <a:spcPct val="0"/>
              </a:spcBef>
              <a:spcAft>
                <a:spcPct val="0"/>
              </a:spcAft>
            </a:pPr>
            <a:r>
              <a:rPr lang="en-US" altLang="zh-CN" sz="3200" b="1" dirty="0" smtClean="0">
                <a:solidFill>
                  <a:srgbClr val="333F50"/>
                </a:solidFill>
                <a:latin typeface="微软雅黑" panose="020B0503020204020204" pitchFamily="34" charset="-122"/>
                <a:ea typeface="微软雅黑" panose="020B0503020204020204" pitchFamily="34" charset="-122"/>
              </a:rPr>
              <a:t>2020</a:t>
            </a:r>
            <a:r>
              <a:rPr lang="zh-CN" altLang="en-US" sz="3200" b="1" dirty="0">
                <a:solidFill>
                  <a:srgbClr val="333F50"/>
                </a:solidFill>
                <a:latin typeface="微软雅黑" panose="020B0503020204020204" pitchFamily="34" charset="-122"/>
                <a:ea typeface="微软雅黑" panose="020B0503020204020204" pitchFamily="34" charset="-122"/>
              </a:rPr>
              <a:t>年</a:t>
            </a:r>
            <a:r>
              <a:rPr lang="en-US" altLang="zh-CN" sz="3200" b="1" dirty="0">
                <a:solidFill>
                  <a:srgbClr val="333F50"/>
                </a:solidFill>
                <a:latin typeface="微软雅黑" panose="020B0503020204020204" pitchFamily="34" charset="-122"/>
                <a:ea typeface="微软雅黑" panose="020B0503020204020204" pitchFamily="34" charset="-122"/>
              </a:rPr>
              <a:t>10</a:t>
            </a:r>
            <a:r>
              <a:rPr lang="zh-CN" altLang="en-US" sz="3200" b="1" dirty="0">
                <a:solidFill>
                  <a:srgbClr val="333F50"/>
                </a:solidFill>
                <a:latin typeface="微软雅黑" panose="020B0503020204020204" pitchFamily="34" charset="-122"/>
                <a:ea typeface="微软雅黑" panose="020B0503020204020204" pitchFamily="34" charset="-122"/>
              </a:rPr>
              <a:t>月</a:t>
            </a:r>
            <a:endParaRPr lang="zh-CN" altLang="en-US" sz="3200" b="1" dirty="0">
              <a:solidFill>
                <a:srgbClr val="333F5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1914525" y="1579245"/>
            <a:ext cx="9108067" cy="3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21510" y="5432425"/>
            <a:ext cx="9105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2065" y="57150"/>
            <a:ext cx="1250315" cy="749300"/>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7651"/>
                                        </p:tgtEl>
                                        <p:attrNameLst>
                                          <p:attrName>style.visibility</p:attrName>
                                        </p:attrNameLst>
                                      </p:cBhvr>
                                      <p:to>
                                        <p:strVal val="visible"/>
                                      </p:to>
                                    </p:set>
                                    <p:anim calcmode="lin" valueType="num">
                                      <p:cBhvr>
                                        <p:cTn id="11" dur="500" fill="hold"/>
                                        <p:tgtEl>
                                          <p:spTgt spid="2765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7651"/>
                                        </p:tgtEl>
                                        <p:attrNameLst>
                                          <p:attrName>ppt_y</p:attrName>
                                        </p:attrNameLst>
                                      </p:cBhvr>
                                      <p:tavLst>
                                        <p:tav tm="0">
                                          <p:val>
                                            <p:strVal val="#ppt_y"/>
                                          </p:val>
                                        </p:tav>
                                        <p:tav tm="100000">
                                          <p:val>
                                            <p:strVal val="#ppt_y"/>
                                          </p:val>
                                        </p:tav>
                                      </p:tavLst>
                                    </p:anim>
                                    <p:anim calcmode="lin" valueType="num">
                                      <p:cBhvr>
                                        <p:cTn id="13" dur="500" fill="hold"/>
                                        <p:tgtEl>
                                          <p:spTgt spid="2765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765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7651"/>
                                        </p:tgtEl>
                                      </p:cBhvr>
                                    </p:animEffect>
                                  </p:childTnLst>
                                </p:cTn>
                              </p:par>
                            </p:childTnLst>
                          </p:cTn>
                        </p:par>
                        <p:par>
                          <p:cTn id="16" fill="hold">
                            <p:stCondLst>
                              <p:cond delay="2299"/>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799"/>
                            </p:stCondLst>
                            <p:childTnLst>
                              <p:par>
                                <p:cTn id="21" presetID="22" presetClass="entr" presetSubtype="8" fill="hold" grpId="0" nodeType="afterEffect">
                                  <p:stCondLst>
                                    <p:cond delay="0"/>
                                  </p:stCondLst>
                                  <p:childTnLst>
                                    <p:set>
                                      <p:cBhvr>
                                        <p:cTn id="22" dur="2000" fill="hold">
                                          <p:stCondLst>
                                            <p:cond delay="0"/>
                                          </p:stCondLst>
                                        </p:cTn>
                                        <p:tgtEl>
                                          <p:spTgt spid="27652"/>
                                        </p:tgtEl>
                                        <p:attrNameLst>
                                          <p:attrName>style.visibility</p:attrName>
                                        </p:attrNameLst>
                                      </p:cBhvr>
                                      <p:to>
                                        <p:strVal val="visible"/>
                                      </p:to>
                                    </p:set>
                                    <p:animEffect transition="in" filter="wipe(left)">
                                      <p:cBhvr>
                                        <p:cTn id="23"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43535" y="114300"/>
            <a:ext cx="9806305" cy="501015"/>
          </a:xfrm>
        </p:spPr>
        <p:txBody>
          <a:bodyPr/>
          <a:lstStyle/>
          <a:p>
            <a:r>
              <a:rPr lang="zh-CN" altLang="en-US" sz="2800" dirty="0">
                <a:solidFill>
                  <a:srgbClr val="0070C0"/>
                </a:solidFill>
                <a:cs typeface="微软雅黑" panose="020B0503020204020204" pitchFamily="34" charset="-122"/>
                <a:sym typeface="+mn-ea"/>
              </a:rPr>
              <a:t> </a:t>
            </a:r>
            <a:r>
              <a:rPr lang="en-US" altLang="zh-CN" sz="2800" dirty="0">
                <a:solidFill>
                  <a:srgbClr val="0070C0"/>
                </a:solidFill>
                <a:cs typeface="微软雅黑" panose="020B0503020204020204" pitchFamily="34" charset="-122"/>
                <a:sym typeface="+mn-ea"/>
              </a:rPr>
              <a:t>3.1.</a:t>
            </a:r>
            <a:r>
              <a:rPr lang="zh-CN" altLang="en-US" sz="2800" dirty="0">
                <a:solidFill>
                  <a:srgbClr val="0070C0"/>
                </a:solidFill>
                <a:cs typeface="微软雅黑" panose="020B0503020204020204" pitchFamily="34" charset="-122"/>
                <a:sym typeface="+mn-ea"/>
              </a:rPr>
              <a:t>系 统 访 问 地 址（备注：需接入政务网络登入）</a:t>
            </a:r>
            <a:endParaRPr lang="zh-CN" altLang="en-US" sz="2800" dirty="0">
              <a:solidFill>
                <a:srgbClr val="0070C0"/>
              </a:solidFill>
              <a:cs typeface="微软雅黑" panose="020B0503020204020204" pitchFamily="34" charset="-122"/>
              <a:sym typeface="+mn-ea"/>
            </a:endParaRPr>
          </a:p>
        </p:txBody>
      </p:sp>
      <p:sp>
        <p:nvSpPr>
          <p:cNvPr id="59" name="文本框 58"/>
          <p:cNvSpPr txBox="1"/>
          <p:nvPr/>
        </p:nvSpPr>
        <p:spPr>
          <a:xfrm>
            <a:off x="718185" y="702945"/>
            <a:ext cx="11205210" cy="2811145"/>
          </a:xfrm>
          <a:prstGeom prst="rect">
            <a:avLst/>
          </a:prstGeom>
          <a:noFill/>
        </p:spPr>
        <p:txBody>
          <a:bodyPr wrap="square" rtlCol="0" anchor="t">
            <a:spAutoFit/>
          </a:bodyPr>
          <a:lstStyle/>
          <a:p>
            <a:pPr algn="l">
              <a:spcBef>
                <a:spcPct val="30000"/>
              </a:spcBef>
              <a:spcAft>
                <a:spcPct val="30000"/>
              </a:spcAft>
              <a:buFont typeface="Wingdings" panose="05000000000000000000" pitchFamily="2" charset="2"/>
              <a:buChar char="Ø"/>
            </a:pPr>
            <a:r>
              <a:rPr lang="en-US" altLang="zh-CN" sz="4000" b="1" dirty="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rPr>
              <a:t>   http://59.230.236.232/yyzwfw</a:t>
            </a: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a:p>
            <a:pPr algn="l">
              <a:spcBef>
                <a:spcPct val="30000"/>
              </a:spcBef>
              <a:spcAft>
                <a:spcPct val="30000"/>
              </a:spcAft>
              <a:buFont typeface="Wingdings" panose="05000000000000000000" pitchFamily="2" charset="2"/>
              <a:buChar char="Ø"/>
            </a:pPr>
            <a:endParaRPr lang="en-US" altLang="zh-CN" sz="4000" b="1" dirty="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a:p>
            <a:pPr indent="0" algn="l">
              <a:spcBef>
                <a:spcPct val="30000"/>
              </a:spcBef>
              <a:spcAft>
                <a:spcPct val="30000"/>
              </a:spcAft>
              <a:buFont typeface="Wingdings" panose="05000000000000000000" pitchFamily="2" charset="2"/>
              <a:buNone/>
            </a:pPr>
            <a:endParaRPr lang="zh-CN" altLang="en-US" sz="4000" b="1" dirty="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2" name="图片 1"/>
          <p:cNvPicPr>
            <a:picLocks noChangeAspect="1"/>
          </p:cNvPicPr>
          <p:nvPr/>
        </p:nvPicPr>
        <p:blipFill>
          <a:blip r:embed="rId1"/>
          <a:stretch>
            <a:fillRect/>
          </a:stretch>
        </p:blipFill>
        <p:spPr>
          <a:xfrm>
            <a:off x="855345" y="1506855"/>
            <a:ext cx="10930890" cy="5285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edge">
                                      <p:cBhvr>
                                        <p:cTn id="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43535" y="114300"/>
            <a:ext cx="4787900" cy="501015"/>
          </a:xfrm>
        </p:spPr>
        <p:txBody>
          <a:bodyPr/>
          <a:lstStyle/>
          <a:p>
            <a:r>
              <a:rPr lang="en-US" altLang="zh-CN" sz="2800" dirty="0">
                <a:solidFill>
                  <a:srgbClr val="0070C0"/>
                </a:solidFill>
                <a:cs typeface="微软雅黑" panose="020B0503020204020204" pitchFamily="34" charset="-122"/>
                <a:sym typeface="+mn-ea"/>
              </a:rPr>
              <a:t>3.2.</a:t>
            </a:r>
            <a:r>
              <a:rPr lang="zh-CN" altLang="en-US" sz="2800" dirty="0">
                <a:solidFill>
                  <a:srgbClr val="0070C0"/>
                </a:solidFill>
                <a:cs typeface="微软雅黑" panose="020B0503020204020204" pitchFamily="34" charset="-122"/>
                <a:sym typeface="+mn-ea"/>
              </a:rPr>
              <a:t>登 录 人 员 账 号</a:t>
            </a:r>
            <a:endParaRPr lang="zh-CN" altLang="en-US" sz="2800" dirty="0">
              <a:solidFill>
                <a:srgbClr val="0070C0"/>
              </a:solidFill>
              <a:cs typeface="微软雅黑" panose="020B0503020204020204" pitchFamily="34" charset="-122"/>
              <a:sym typeface="+mn-ea"/>
            </a:endParaRPr>
          </a:p>
        </p:txBody>
      </p:sp>
      <p:sp>
        <p:nvSpPr>
          <p:cNvPr id="8" name="文本框 5"/>
          <p:cNvSpPr txBox="1"/>
          <p:nvPr/>
        </p:nvSpPr>
        <p:spPr>
          <a:xfrm>
            <a:off x="235585" y="6662420"/>
            <a:ext cx="9780905" cy="506730"/>
          </a:xfrm>
          <a:prstGeom prst="rect">
            <a:avLst/>
          </a:prstGeom>
          <a:noFill/>
          <a:ln w="9525">
            <a:noFill/>
          </a:ln>
        </p:spPr>
        <p:txBody>
          <a:bodyPr wrap="square" anchor="t">
            <a:spAutoFit/>
          </a:bodyPr>
          <a:p>
            <a:pPr defTabSz="1219200" fontAlgn="auto">
              <a:lnSpc>
                <a:spcPct val="150000"/>
              </a:lnSpc>
              <a:spcBef>
                <a:spcPts val="0"/>
              </a:spcBef>
              <a:spcAft>
                <a:spcPts val="0"/>
              </a:spcAft>
            </a:pPr>
            <a:r>
              <a:rPr lang="zh-CN" altLang="en-US"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注意：</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系统登录账号见上表、密码默认</a:t>
            </a:r>
            <a:r>
              <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11111</a:t>
            </a:r>
            <a:r>
              <a:rPr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，登录后需自行修改密码，修改方式见操作手册</a:t>
            </a:r>
            <a:endParaRPr lang="zh-CN" altLang="en-US"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43535" y="718820"/>
            <a:ext cx="7513955" cy="5778500"/>
          </a:xfrm>
          <a:prstGeom prst="rect">
            <a:avLst/>
          </a:prstGeom>
        </p:spPr>
      </p:pic>
      <p:graphicFrame>
        <p:nvGraphicFramePr>
          <p:cNvPr id="4" name="对象 3">
            <a:hlinkClick r:id="" action="ppaction://ole?verb="/>
          </p:cNvPr>
          <p:cNvGraphicFramePr>
            <a:graphicFrameLocks noChangeAspect="1"/>
          </p:cNvGraphicFramePr>
          <p:nvPr/>
        </p:nvGraphicFramePr>
        <p:xfrm>
          <a:off x="10365740" y="726440"/>
          <a:ext cx="971550" cy="800100"/>
        </p:xfrm>
        <a:graphic>
          <a:graphicData uri="http://schemas.openxmlformats.org/presentationml/2006/ole">
            <mc:AlternateContent xmlns:mc="http://schemas.openxmlformats.org/markup-compatibility/2006">
              <mc:Choice xmlns:v="urn:schemas-microsoft-com:vml" Requires="v">
                <p:oleObj spid="_x0000_s1025" name="" showAsIcon="1" r:id="rId2" imgW="971550" imgH="800100" progId="Excel.Sheet.12">
                  <p:embed/>
                </p:oleObj>
              </mc:Choice>
              <mc:Fallback>
                <p:oleObj name="" showAsIcon="1" r:id="rId2" imgW="971550" imgH="800100" progId="Excel.Sheet.12">
                  <p:embed/>
                  <p:pic>
                    <p:nvPicPr>
                      <p:cNvPr id="0" name="图片 1024"/>
                      <p:cNvPicPr/>
                      <p:nvPr/>
                    </p:nvPicPr>
                    <p:blipFill>
                      <a:blip r:embed="rId3"/>
                      <a:stretch>
                        <a:fillRect/>
                      </a:stretch>
                    </p:blipFill>
                    <p:spPr>
                      <a:xfrm>
                        <a:off x="10365740" y="726440"/>
                        <a:ext cx="971550" cy="800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39395" y="85725"/>
            <a:ext cx="4176395" cy="729615"/>
          </a:xfrm>
        </p:spPr>
        <p:txBody>
          <a:bodyPr/>
          <a:lstStyle/>
          <a:p>
            <a:r>
              <a:rPr lang="en-US" altLang="zh-CN" sz="2800" dirty="0">
                <a:solidFill>
                  <a:srgbClr val="0070C0"/>
                </a:solidFill>
                <a:cs typeface="微软雅黑" panose="020B0503020204020204" pitchFamily="34" charset="-122"/>
              </a:rPr>
              <a:t>3.3.</a:t>
            </a:r>
            <a:r>
              <a:rPr lang="zh-CN" altLang="en-US" sz="2800" dirty="0">
                <a:solidFill>
                  <a:srgbClr val="0070C0"/>
                </a:solidFill>
                <a:cs typeface="微软雅黑" panose="020B0503020204020204" pitchFamily="34" charset="-122"/>
              </a:rPr>
              <a:t>浏 览 器 选 择</a:t>
            </a:r>
            <a:endParaRPr lang="zh-CN" altLang="en-US" sz="2800" dirty="0">
              <a:solidFill>
                <a:srgbClr val="0070C0"/>
              </a:solidFill>
              <a:cs typeface="微软雅黑" panose="020B0503020204020204" pitchFamily="34" charset="-122"/>
            </a:endParaRPr>
          </a:p>
        </p:txBody>
      </p:sp>
      <p:sp>
        <p:nvSpPr>
          <p:cNvPr id="75" name="矩形 50"/>
          <p:cNvSpPr/>
          <p:nvPr/>
        </p:nvSpPr>
        <p:spPr>
          <a:xfrm>
            <a:off x="1368914" y="1358997"/>
            <a:ext cx="6271645" cy="590550"/>
          </a:xfrm>
          <a:prstGeom prst="rect">
            <a:avLst/>
          </a:prstGeom>
          <a:noFill/>
          <a:ln w="9525">
            <a:noFill/>
          </a:ln>
        </p:spPr>
        <p:txBody>
          <a:bodyPr wrap="square" lIns="72319" tIns="36160" rIns="72319" bIns="36160" anchor="t">
            <a:spAutoFit/>
          </a:bodyPr>
          <a:lstStyle/>
          <a:p>
            <a:r>
              <a:rPr lang="zh-CN" altLang="en-US" sz="3375"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浏览器选择：</a:t>
            </a:r>
            <a:endParaRPr lang="en-US" altLang="zh-CN" sz="3375"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矩形 47"/>
          <p:cNvSpPr/>
          <p:nvPr/>
        </p:nvSpPr>
        <p:spPr>
          <a:xfrm>
            <a:off x="4954270" y="2279015"/>
            <a:ext cx="2593340" cy="587375"/>
          </a:xfrm>
          <a:prstGeom prst="rect">
            <a:avLst/>
          </a:prstGeom>
          <a:noFill/>
          <a:ln w="9525">
            <a:noFill/>
          </a:ln>
        </p:spPr>
        <p:txBody>
          <a:bodyPr wrap="square" lIns="72319" tIns="36160" rIns="72319" bIns="36160" anchor="t">
            <a:spAutoFit/>
          </a:bodyPr>
          <a:lstStyle/>
          <a:p>
            <a:pPr>
              <a:lnSpc>
                <a:spcPct val="120000"/>
              </a:lnSpc>
            </a:pPr>
            <a:r>
              <a:rPr lang="zh-CN" altLang="en-US" sz="2800" dirty="0">
                <a:solidFill>
                  <a:srgbClr val="262626"/>
                </a:solidFill>
                <a:latin typeface="Arial" panose="020B0604020202020204" pitchFamily="34" charset="0"/>
                <a:ea typeface="微软雅黑" panose="020B0503020204020204" pitchFamily="34" charset="-122"/>
                <a:sym typeface="宋体" panose="02010600030101010101" pitchFamily="2" charset="-122"/>
              </a:rPr>
              <a:t> </a:t>
            </a:r>
            <a:r>
              <a:rPr lang="en-US" altLang="zh-CN" sz="2800" dirty="0">
                <a:solidFill>
                  <a:srgbClr val="262626"/>
                </a:solidFill>
                <a:latin typeface="Arial" panose="020B0604020202020204" pitchFamily="34" charset="0"/>
                <a:ea typeface="微软雅黑" panose="020B0503020204020204" pitchFamily="34" charset="-122"/>
                <a:sym typeface="宋体" panose="02010600030101010101" pitchFamily="2" charset="-122"/>
              </a:rPr>
              <a:t>IE11(</a:t>
            </a:r>
            <a:r>
              <a:rPr lang="zh-CN" altLang="en-US" sz="2800" dirty="0">
                <a:solidFill>
                  <a:srgbClr val="262626"/>
                </a:solidFill>
                <a:latin typeface="Arial" panose="020B0604020202020204" pitchFamily="34" charset="0"/>
                <a:ea typeface="微软雅黑" panose="020B0503020204020204" pitchFamily="34" charset="-122"/>
                <a:sym typeface="宋体" panose="02010600030101010101" pitchFamily="2" charset="-122"/>
              </a:rPr>
              <a:t>版本</a:t>
            </a:r>
            <a:r>
              <a:rPr lang="en-US" altLang="zh-CN" sz="2800" dirty="0">
                <a:solidFill>
                  <a:srgbClr val="262626"/>
                </a:solidFill>
                <a:latin typeface="Arial" panose="020B0604020202020204" pitchFamily="34" charset="0"/>
                <a:ea typeface="微软雅黑" panose="020B0503020204020204" pitchFamily="34" charset="-122"/>
                <a:sym typeface="宋体" panose="02010600030101010101" pitchFamily="2" charset="-122"/>
              </a:rPr>
              <a:t>11</a:t>
            </a:r>
            <a:r>
              <a:rPr lang="en-US" altLang="zh-CN" sz="2800" dirty="0">
                <a:solidFill>
                  <a:srgbClr val="262626"/>
                </a:solidFill>
                <a:latin typeface="Arial" panose="020B0604020202020204" pitchFamily="34" charset="0"/>
                <a:ea typeface="微软雅黑" panose="020B0503020204020204" pitchFamily="34" charset="-122"/>
                <a:sym typeface="宋体" panose="02010600030101010101" pitchFamily="2" charset="-122"/>
              </a:rPr>
              <a:t>)</a:t>
            </a:r>
            <a:r>
              <a:rPr lang="zh-CN" altLang="en-US" sz="2800" dirty="0">
                <a:solidFill>
                  <a:srgbClr val="262626"/>
                </a:solidFill>
                <a:latin typeface="Arial" panose="020B0604020202020204" pitchFamily="34" charset="0"/>
                <a:ea typeface="微软雅黑" panose="020B0503020204020204" pitchFamily="34" charset="-122"/>
                <a:sym typeface="宋体" panose="02010600030101010101" pitchFamily="2" charset="-122"/>
              </a:rPr>
              <a:t>                     </a:t>
            </a:r>
            <a:endParaRPr lang="zh-CN" altLang="en-US" sz="2800" dirty="0">
              <a:solidFill>
                <a:srgbClr val="262626"/>
              </a:solidFill>
              <a:latin typeface="Arial" panose="020B0604020202020204" pitchFamily="34" charset="0"/>
              <a:ea typeface="微软雅黑" panose="020B0503020204020204" pitchFamily="34" charset="-122"/>
              <a:sym typeface="宋体" panose="02010600030101010101" pitchFamily="2" charset="-122"/>
            </a:endParaRPr>
          </a:p>
        </p:txBody>
      </p:sp>
      <p:sp>
        <p:nvSpPr>
          <p:cNvPr id="77" name="矩形 259"/>
          <p:cNvSpPr/>
          <p:nvPr/>
        </p:nvSpPr>
        <p:spPr>
          <a:xfrm>
            <a:off x="435610" y="4745990"/>
            <a:ext cx="12105005" cy="2209800"/>
          </a:xfrm>
          <a:prstGeom prst="rect">
            <a:avLst/>
          </a:prstGeom>
          <a:noFill/>
          <a:ln w="9525">
            <a:noFill/>
          </a:ln>
        </p:spPr>
        <p:txBody>
          <a:bodyPr wrap="square" lIns="0" tIns="0" rIns="0" bIns="0" anchor="t">
            <a:spAutoFit/>
          </a:bodyPr>
          <a:lstStyle/>
          <a:p>
            <a:pPr fontAlgn="auto">
              <a:lnSpc>
                <a:spcPct val="150000"/>
              </a:lnSpc>
              <a:spcBef>
                <a:spcPts val="0"/>
              </a:spcBef>
            </a:pPr>
            <a:r>
              <a:rPr lang="en-US" altLang="zh-CN" sz="211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 </a:t>
            </a:r>
            <a:r>
              <a:rPr lang="zh-CN" altLang="en-US" sz="211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注意：</a:t>
            </a:r>
            <a:endParaRPr lang="zh-CN" altLang="en-US" sz="211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a:p>
            <a:pPr fontAlgn="auto">
              <a:lnSpc>
                <a:spcPct val="150000"/>
              </a:lnSpc>
              <a:spcBef>
                <a:spcPts val="0"/>
              </a:spcBef>
            </a:pPr>
            <a:r>
              <a:rPr lang="zh-CN" altLang="en-US" sz="2110" dirty="0">
                <a:latin typeface="微软雅黑" panose="020B0503020204020204" pitchFamily="34" charset="-122"/>
                <a:ea typeface="微软雅黑" panose="020B0503020204020204" pitchFamily="34" charset="-122"/>
                <a:sym typeface="Calibri" panose="020F0502020204030204" pitchFamily="34" charset="0"/>
              </a:rPr>
              <a:t>   </a:t>
            </a:r>
            <a:r>
              <a:rPr lang="en-US" altLang="zh-CN" sz="2000" dirty="0">
                <a:latin typeface="微软雅黑" panose="020B0503020204020204" pitchFamily="34" charset="-122"/>
                <a:ea typeface="微软雅黑" panose="020B0503020204020204" pitchFamily="34" charset="-122"/>
                <a:sym typeface="Calibri" panose="020F0502020204030204" pitchFamily="34" charset="0"/>
              </a:rPr>
              <a:t>1.</a:t>
            </a:r>
            <a:r>
              <a:rPr lang="zh-CN" altLang="en-US" sz="2000" dirty="0">
                <a:latin typeface="微软雅黑" panose="020B0503020204020204" pitchFamily="34" charset="-122"/>
                <a:ea typeface="微软雅黑" panose="020B0503020204020204" pitchFamily="34" charset="-122"/>
                <a:sym typeface="Calibri" panose="020F0502020204030204" pitchFamily="34" charset="0"/>
              </a:rPr>
              <a:t>用户账号登录时，确认政务网络无问题时若出现</a:t>
            </a:r>
            <a:r>
              <a:rPr lang="en-US" altLang="zh-CN" sz="2000" dirty="0">
                <a:latin typeface="微软雅黑" panose="020B0503020204020204" pitchFamily="34" charset="-122"/>
                <a:ea typeface="微软雅黑" panose="020B0503020204020204" pitchFamily="34" charset="-122"/>
                <a:sym typeface="Calibri" panose="020F0502020204030204" pitchFamily="34" charset="0"/>
              </a:rPr>
              <a:t>“</a:t>
            </a:r>
            <a:r>
              <a:rPr lang="zh-CN" altLang="en-US"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用户账号不存在</a:t>
            </a:r>
            <a:r>
              <a:rPr lang="en-US" altLang="zh-CN" sz="2000" dirty="0">
                <a:latin typeface="微软雅黑" panose="020B0503020204020204" pitchFamily="34" charset="-122"/>
                <a:ea typeface="微软雅黑" panose="020B0503020204020204" pitchFamily="34" charset="-122"/>
                <a:sym typeface="Calibri" panose="020F0502020204030204" pitchFamily="34" charset="0"/>
              </a:rPr>
              <a:t>”</a:t>
            </a:r>
            <a:r>
              <a:rPr lang="zh-CN" altLang="en-US" sz="2000" dirty="0">
                <a:latin typeface="微软雅黑" panose="020B0503020204020204" pitchFamily="34" charset="-122"/>
                <a:ea typeface="微软雅黑" panose="020B0503020204020204" pitchFamily="34" charset="-122"/>
                <a:sym typeface="Calibri" panose="020F0502020204030204" pitchFamily="34" charset="0"/>
              </a:rPr>
              <a:t>，请确保输入账号前后是否有空格，如果无空格，提示</a:t>
            </a:r>
            <a:r>
              <a:rPr lang="en-US" altLang="zh-CN" sz="2000" dirty="0">
                <a:latin typeface="微软雅黑" panose="020B0503020204020204" pitchFamily="34" charset="-122"/>
                <a:ea typeface="微软雅黑" panose="020B0503020204020204" pitchFamily="34" charset="-122"/>
                <a:sym typeface="Calibri" panose="020F0502020204030204" pitchFamily="34" charset="0"/>
              </a:rPr>
              <a:t>“</a:t>
            </a:r>
            <a:r>
              <a:rPr lang="zh-CN" altLang="en-US" sz="24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用户不存在</a:t>
            </a:r>
            <a:r>
              <a:rPr lang="en-US" altLang="zh-CN" sz="2000" dirty="0">
                <a:latin typeface="微软雅黑" panose="020B0503020204020204" pitchFamily="34" charset="-122"/>
                <a:ea typeface="微软雅黑" panose="020B0503020204020204" pitchFamily="34" charset="-122"/>
                <a:sym typeface="Calibri" panose="020F0502020204030204" pitchFamily="34" charset="0"/>
              </a:rPr>
              <a:t>”</a:t>
            </a:r>
            <a:r>
              <a:rPr lang="zh-CN" altLang="en-US" sz="2000" dirty="0">
                <a:latin typeface="微软雅黑" panose="020B0503020204020204" pitchFamily="34" charset="-122"/>
                <a:ea typeface="微软雅黑" panose="020B0503020204020204" pitchFamily="34" charset="-122"/>
                <a:sym typeface="Calibri" panose="020F0502020204030204" pitchFamily="34" charset="0"/>
              </a:rPr>
              <a:t>时，说明账号已被修改，请及时与各级系统管理员联系；</a:t>
            </a:r>
            <a:endParaRPr lang="zh-CN" altLang="en-US" sz="2000" dirty="0">
              <a:latin typeface="微软雅黑" panose="020B0503020204020204" pitchFamily="34" charset="-122"/>
              <a:ea typeface="微软雅黑" panose="020B0503020204020204" pitchFamily="34" charset="-122"/>
              <a:sym typeface="Calibri" panose="020F0502020204030204" pitchFamily="34" charset="0"/>
            </a:endParaRPr>
          </a:p>
          <a:p>
            <a:pPr fontAlgn="auto">
              <a:lnSpc>
                <a:spcPct val="100000"/>
              </a:lnSpc>
              <a:spcBef>
                <a:spcPts val="0"/>
              </a:spcBef>
            </a:pPr>
            <a:endParaRPr lang="zh-CN" altLang="en-US" sz="2000" dirty="0">
              <a:latin typeface="微软雅黑" panose="020B0503020204020204" pitchFamily="34" charset="-122"/>
              <a:ea typeface="微软雅黑" panose="020B0503020204020204" pitchFamily="34" charset="-122"/>
              <a:sym typeface="Calibri" panose="020F0502020204030204" pitchFamily="34" charset="0"/>
            </a:endParaRPr>
          </a:p>
          <a:p>
            <a:pPr fontAlgn="auto">
              <a:lnSpc>
                <a:spcPct val="100000"/>
              </a:lnSpc>
              <a:spcBef>
                <a:spcPts val="0"/>
              </a:spcBef>
            </a:pPr>
            <a:r>
              <a:rPr lang="en-US" altLang="zh-CN" sz="2000" dirty="0">
                <a:latin typeface="微软雅黑" panose="020B0503020204020204" pitchFamily="34" charset="-122"/>
                <a:ea typeface="微软雅黑" panose="020B0503020204020204" pitchFamily="34" charset="-122"/>
                <a:sym typeface="Calibri" panose="020F0502020204030204" pitchFamily="34" charset="0"/>
              </a:rPr>
              <a:t>   2.</a:t>
            </a:r>
            <a:r>
              <a:rPr lang="zh-CN" altLang="en-US" sz="2000" dirty="0">
                <a:latin typeface="微软雅黑" panose="020B0503020204020204" pitchFamily="34" charset="-122"/>
                <a:ea typeface="微软雅黑" panose="020B0503020204020204" pitchFamily="34" charset="-122"/>
                <a:sym typeface="Calibri" panose="020F0502020204030204" pitchFamily="34" charset="0"/>
              </a:rPr>
              <a:t>进入系统后若功能按钮或界面显示不全，请确认使用浏览器</a:t>
            </a:r>
            <a:r>
              <a:rPr lang="zh-CN" altLang="en-US" sz="2000" dirty="0">
                <a:latin typeface="微软雅黑" panose="020B0503020204020204" pitchFamily="34" charset="-122"/>
                <a:ea typeface="微软雅黑" panose="020B0503020204020204" pitchFamily="34" charset="-122"/>
                <a:sym typeface="Calibri" panose="020F0502020204030204" pitchFamily="34" charset="0"/>
              </a:rPr>
              <a:t>版本</a:t>
            </a:r>
            <a:r>
              <a:rPr lang="zh-CN" altLang="en-US" sz="2000" dirty="0">
                <a:latin typeface="微软雅黑" panose="020B0503020204020204" pitchFamily="34" charset="-122"/>
                <a:ea typeface="微软雅黑" panose="020B0503020204020204" pitchFamily="34" charset="-122"/>
                <a:sym typeface="Calibri" panose="020F0502020204030204" pitchFamily="34" charset="0"/>
              </a:rPr>
              <a:t>。</a:t>
            </a:r>
            <a:endParaRPr lang="en-US" altLang="zh-CN" sz="20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11" name="矩形 47"/>
          <p:cNvSpPr/>
          <p:nvPr/>
        </p:nvSpPr>
        <p:spPr>
          <a:xfrm>
            <a:off x="1369060" y="1949450"/>
            <a:ext cx="2258060" cy="587375"/>
          </a:xfrm>
          <a:prstGeom prst="rect">
            <a:avLst/>
          </a:prstGeom>
          <a:noFill/>
          <a:ln w="9525">
            <a:noFill/>
          </a:ln>
        </p:spPr>
        <p:txBody>
          <a:bodyPr wrap="square" lIns="72319" tIns="36160" rIns="72319" bIns="36160" anchor="t">
            <a:spAutoFit/>
          </a:bodyPr>
          <a:lstStyle/>
          <a:p>
            <a:pPr>
              <a:lnSpc>
                <a:spcPct val="120000"/>
              </a:lnSpc>
            </a:pPr>
            <a:r>
              <a:rPr lang="en-US" altLang="zh-CN" sz="2800" dirty="0">
                <a:solidFill>
                  <a:srgbClr val="262626"/>
                </a:solidFill>
                <a:latin typeface="Arial" panose="020B0604020202020204" pitchFamily="34" charset="0"/>
                <a:ea typeface="微软雅黑" panose="020B0503020204020204" pitchFamily="34" charset="-122"/>
                <a:sym typeface="宋体" panose="02010600030101010101" pitchFamily="2" charset="-122"/>
              </a:rPr>
              <a:t>  </a:t>
            </a:r>
            <a:r>
              <a:rPr lang="zh-CN" altLang="en-US" sz="2800" dirty="0">
                <a:solidFill>
                  <a:srgbClr val="262626"/>
                </a:solidFill>
                <a:latin typeface="Arial" panose="020B0604020202020204" pitchFamily="34" charset="0"/>
                <a:ea typeface="微软雅黑" panose="020B0503020204020204" pitchFamily="34" charset="-122"/>
                <a:sym typeface="宋体" panose="02010600030101010101" pitchFamily="2" charset="-122"/>
              </a:rPr>
              <a:t>要求使用：</a:t>
            </a:r>
            <a:endParaRPr lang="zh-CN" altLang="en-US" sz="2800" dirty="0">
              <a:solidFill>
                <a:srgbClr val="262626"/>
              </a:solidFill>
              <a:latin typeface="Arial" panose="020B0604020202020204" pitchFamily="34" charset="0"/>
              <a:ea typeface="微软雅黑" panose="020B0503020204020204" pitchFamily="34" charset="-122"/>
              <a:sym typeface="宋体" panose="02010600030101010101" pitchFamily="2" charset="-122"/>
            </a:endParaRPr>
          </a:p>
        </p:txBody>
      </p:sp>
      <p:pic>
        <p:nvPicPr>
          <p:cNvPr id="2" name="图片 1"/>
          <p:cNvPicPr>
            <a:picLocks noChangeAspect="1"/>
          </p:cNvPicPr>
          <p:nvPr/>
        </p:nvPicPr>
        <p:blipFill>
          <a:blip r:embed="rId1"/>
          <a:stretch>
            <a:fillRect/>
          </a:stretch>
        </p:blipFill>
        <p:spPr>
          <a:xfrm>
            <a:off x="5383530" y="1010920"/>
            <a:ext cx="1339850" cy="1039495"/>
          </a:xfrm>
          <a:prstGeom prst="rect">
            <a:avLst/>
          </a:prstGeom>
        </p:spPr>
      </p:pic>
      <p:sp>
        <p:nvSpPr>
          <p:cNvPr id="4" name="矩形 50"/>
          <p:cNvSpPr/>
          <p:nvPr/>
        </p:nvSpPr>
        <p:spPr>
          <a:xfrm>
            <a:off x="580390" y="3373755"/>
            <a:ext cx="11788140" cy="1110615"/>
          </a:xfrm>
          <a:prstGeom prst="rect">
            <a:avLst/>
          </a:prstGeom>
          <a:noFill/>
          <a:ln w="9525">
            <a:noFill/>
          </a:ln>
        </p:spPr>
        <p:txBody>
          <a:bodyPr wrap="square" lIns="72319" tIns="36160" rIns="72319" bIns="36160" anchor="t">
            <a:spAutoFit/>
          </a:bodyPr>
          <a:p>
            <a:r>
              <a:rPr lang="en-US" altLang="zh-CN" sz="3375"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IE11</a:t>
            </a:r>
            <a:r>
              <a:rPr lang="zh-CN" altLang="en-US" sz="3375"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浏览器下载链接：</a:t>
            </a:r>
            <a:r>
              <a:rPr lang="zh-CN" altLang="en-US" sz="3375" dirty="0">
                <a:solidFill>
                  <a:srgbClr val="262626"/>
                </a:solidFill>
                <a:latin typeface="Arial" panose="020B0604020202020204" pitchFamily="34" charset="0"/>
                <a:ea typeface="微软雅黑" panose="020B0503020204020204" pitchFamily="34" charset="-122"/>
                <a:sym typeface="宋体" panose="02010600030101010101" pitchFamily="2" charset="-122"/>
              </a:rPr>
              <a:t>http://windows.microsoft.com/en-us/internet-explorer/ie-11-worldwide-languages</a:t>
            </a:r>
            <a:endParaRPr lang="zh-CN" altLang="en-US" sz="3375" dirty="0">
              <a:solidFill>
                <a:srgbClr val="262626"/>
              </a:solidFill>
              <a:latin typeface="Arial" panose="020B0604020202020204" pitchFamily="34" charset="0"/>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down)">
                                      <p:cBhvr>
                                        <p:cTn id="15" dur="500"/>
                                        <p:tgtEl>
                                          <p:spTgt spid="7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11"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22250" y="113665"/>
            <a:ext cx="7737475" cy="501015"/>
          </a:xfrm>
        </p:spPr>
        <p:txBody>
          <a:bodyPr/>
          <a:lstStyle/>
          <a:p>
            <a:r>
              <a:rPr lang="en-US" altLang="zh-CN" sz="2800" dirty="0">
                <a:solidFill>
                  <a:srgbClr val="0070C0"/>
                </a:solidFill>
                <a:cs typeface="微软雅黑" panose="020B0503020204020204" pitchFamily="34" charset="-122"/>
                <a:sym typeface="+mn-ea"/>
              </a:rPr>
              <a:t>3.4.  </a:t>
            </a:r>
            <a:r>
              <a:rPr lang="zh-CN" altLang="en-US" sz="2800" dirty="0">
                <a:solidFill>
                  <a:srgbClr val="0070C0"/>
                </a:solidFill>
                <a:cs typeface="微软雅黑" panose="020B0503020204020204" pitchFamily="34" charset="-122"/>
                <a:sym typeface="+mn-ea"/>
              </a:rPr>
              <a:t>账 号 角 色 分 工 - 各 级 账 号 分 工</a:t>
            </a:r>
            <a:endParaRPr lang="zh-CN" altLang="en-US" sz="2800" dirty="0">
              <a:solidFill>
                <a:srgbClr val="0070C0"/>
              </a:solidFill>
              <a:cs typeface="微软雅黑" panose="020B0503020204020204" pitchFamily="34" charset="-122"/>
              <a:sym typeface="+mn-ea"/>
            </a:endParaRPr>
          </a:p>
        </p:txBody>
      </p:sp>
      <p:grpSp>
        <p:nvGrpSpPr>
          <p:cNvPr id="4" name="组合 3"/>
          <p:cNvGrpSpPr/>
          <p:nvPr/>
        </p:nvGrpSpPr>
        <p:grpSpPr>
          <a:xfrm>
            <a:off x="345440" y="1440180"/>
            <a:ext cx="3866515" cy="1170305"/>
            <a:chOff x="544" y="1764"/>
            <a:chExt cx="6089" cy="1843"/>
          </a:xfrm>
        </p:grpSpPr>
        <p:sp>
          <p:nvSpPr>
            <p:cNvPr id="2" name="Rounded Rectangle 1"/>
            <p:cNvSpPr/>
            <p:nvPr/>
          </p:nvSpPr>
          <p:spPr>
            <a:xfrm>
              <a:off x="544" y="1764"/>
              <a:ext cx="6089" cy="1843"/>
            </a:xfrm>
            <a:prstGeom prst="roundRect">
              <a:avLst>
                <a:gd name="adj" fmla="val 6057"/>
              </a:avLst>
            </a:prstGeom>
            <a:solidFill>
              <a:srgbClr val="4D9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Rounded Rectangle 17"/>
            <p:cNvSpPr/>
            <p:nvPr/>
          </p:nvSpPr>
          <p:spPr>
            <a:xfrm>
              <a:off x="880" y="2183"/>
              <a:ext cx="1008" cy="1006"/>
            </a:xfrm>
            <a:prstGeom prst="roundRect">
              <a:avLst>
                <a:gd name="adj" fmla="val 6057"/>
              </a:avLst>
            </a:prstGeom>
            <a:solidFill>
              <a:schemeClr val="bg1">
                <a:lumMod val="95000"/>
              </a:schemeClr>
            </a:solidFill>
            <a:ln>
              <a:solidFill>
                <a:srgbClr val="3D9F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000">
                  <a:solidFill>
                    <a:srgbClr val="3D9FAC"/>
                  </a:solidFill>
                  <a:cs typeface="+mn-ea"/>
                  <a:sym typeface="+mn-lt"/>
                </a:rPr>
                <a:t></a:t>
              </a:r>
              <a:endParaRPr lang="en-US" sz="4000">
                <a:solidFill>
                  <a:srgbClr val="3D9FAC"/>
                </a:solidFill>
                <a:cs typeface="+mn-ea"/>
                <a:sym typeface="+mn-lt"/>
              </a:endParaRPr>
            </a:p>
          </p:txBody>
        </p:sp>
        <p:sp>
          <p:nvSpPr>
            <p:cNvPr id="21" name="TextBox 2"/>
            <p:cNvSpPr txBox="1"/>
            <p:nvPr/>
          </p:nvSpPr>
          <p:spPr>
            <a:xfrm>
              <a:off x="2072" y="2104"/>
              <a:ext cx="2208" cy="1113"/>
            </a:xfrm>
            <a:prstGeom prst="rect">
              <a:avLst/>
            </a:prstGeom>
            <a:noFill/>
          </p:spPr>
          <p:txBody>
            <a:bodyPr wrap="none" rtlCol="0">
              <a:spAutoFit/>
            </a:bodyPr>
            <a:lstStyle/>
            <a:p>
              <a:pPr algn="l"/>
              <a:r>
                <a:rPr lang="zh-CN" altLang="en-US" sz="1600" b="1">
                  <a:solidFill>
                    <a:schemeClr val="bg1"/>
                  </a:solidFill>
                  <a:latin typeface="微软雅黑" panose="020B0503020204020204" pitchFamily="34" charset="-122"/>
                  <a:ea typeface="微软雅黑" panose="020B0503020204020204" pitchFamily="34" charset="-122"/>
                  <a:cs typeface="+mn-ea"/>
                  <a:sym typeface="+mn-lt"/>
                </a:rPr>
                <a:t>职责说明</a:t>
              </a:r>
              <a:endParaRPr lang="en-US" sz="1400" b="1">
                <a:solidFill>
                  <a:schemeClr val="bg1"/>
                </a:solidFill>
                <a:latin typeface="微软雅黑" panose="020B0503020204020204" pitchFamily="34" charset="-122"/>
                <a:ea typeface="微软雅黑" panose="020B0503020204020204" pitchFamily="34" charset="-122"/>
                <a:cs typeface="+mn-ea"/>
                <a:sym typeface="+mn-lt"/>
              </a:endParaRPr>
            </a:p>
            <a:p>
              <a:pPr algn="l"/>
              <a:r>
                <a:rPr lang="zh-CN" altLang="en-US" sz="2400" b="1">
                  <a:solidFill>
                    <a:schemeClr val="bg1"/>
                  </a:solidFill>
                  <a:latin typeface="微软雅黑" panose="020B0503020204020204" pitchFamily="34" charset="-122"/>
                  <a:ea typeface="微软雅黑" panose="020B0503020204020204" pitchFamily="34" charset="-122"/>
                  <a:cs typeface="+mn-ea"/>
                  <a:sym typeface="+mn-lt"/>
                </a:rPr>
                <a:t>村级账号</a:t>
              </a:r>
              <a:endParaRPr lang="zh-CN" altLang="en-US" sz="2400" b="1">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 name="组合 5"/>
          <p:cNvGrpSpPr/>
          <p:nvPr/>
        </p:nvGrpSpPr>
        <p:grpSpPr>
          <a:xfrm>
            <a:off x="8907780" y="1440180"/>
            <a:ext cx="3752215" cy="1170305"/>
            <a:chOff x="14028" y="1764"/>
            <a:chExt cx="5909" cy="1843"/>
          </a:xfrm>
        </p:grpSpPr>
        <p:sp>
          <p:nvSpPr>
            <p:cNvPr id="22" name="Rounded Rectangle 19"/>
            <p:cNvSpPr/>
            <p:nvPr/>
          </p:nvSpPr>
          <p:spPr>
            <a:xfrm>
              <a:off x="14028" y="1764"/>
              <a:ext cx="5909" cy="1843"/>
            </a:xfrm>
            <a:prstGeom prst="roundRect">
              <a:avLst>
                <a:gd name="adj" fmla="val 6057"/>
              </a:avLst>
            </a:prstGeom>
            <a:solidFill>
              <a:srgbClr val="41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Rounded Rectangle 20"/>
            <p:cNvSpPr/>
            <p:nvPr/>
          </p:nvSpPr>
          <p:spPr>
            <a:xfrm>
              <a:off x="14364" y="2183"/>
              <a:ext cx="1008" cy="1006"/>
            </a:xfrm>
            <a:prstGeom prst="roundRect">
              <a:avLst>
                <a:gd name="adj" fmla="val 60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000">
                  <a:solidFill>
                    <a:srgbClr val="FEB834"/>
                  </a:solidFill>
                  <a:cs typeface="+mn-ea"/>
                  <a:sym typeface="+mn-lt"/>
                </a:rPr>
                <a:t></a:t>
              </a:r>
              <a:endParaRPr lang="en-US" sz="4000">
                <a:solidFill>
                  <a:srgbClr val="FEB834"/>
                </a:solidFill>
                <a:cs typeface="+mn-ea"/>
                <a:sym typeface="+mn-lt"/>
              </a:endParaRPr>
            </a:p>
          </p:txBody>
        </p:sp>
        <p:sp>
          <p:nvSpPr>
            <p:cNvPr id="35" name="TextBox 34"/>
            <p:cNvSpPr txBox="1"/>
            <p:nvPr/>
          </p:nvSpPr>
          <p:spPr>
            <a:xfrm>
              <a:off x="15542" y="2076"/>
              <a:ext cx="2208" cy="1113"/>
            </a:xfrm>
            <a:prstGeom prst="rect">
              <a:avLst/>
            </a:prstGeom>
            <a:noFill/>
          </p:spPr>
          <p:txBody>
            <a:bodyPr wrap="none" rtlCol="0">
              <a:spAutoFit/>
            </a:bodyPr>
            <a:lstStyle/>
            <a:p>
              <a:pPr algn="l"/>
              <a:r>
                <a:rPr lang="zh-CN" altLang="en-US" sz="1600" b="1">
                  <a:solidFill>
                    <a:schemeClr val="bg1"/>
                  </a:solidFill>
                  <a:latin typeface="微软雅黑" panose="020B0503020204020204" pitchFamily="34" charset="-122"/>
                  <a:ea typeface="微软雅黑" panose="020B0503020204020204" pitchFamily="34" charset="-122"/>
                  <a:cs typeface="+mn-ea"/>
                  <a:sym typeface="+mn-lt"/>
                </a:rPr>
                <a:t>职责说明</a:t>
              </a:r>
              <a:endParaRPr lang="en-US" sz="1400" b="1">
                <a:solidFill>
                  <a:schemeClr val="bg1"/>
                </a:solidFill>
                <a:latin typeface="微软雅黑" panose="020B0503020204020204" pitchFamily="34" charset="-122"/>
                <a:ea typeface="微软雅黑" panose="020B0503020204020204" pitchFamily="34" charset="-122"/>
                <a:cs typeface="+mn-ea"/>
                <a:sym typeface="+mn-lt"/>
              </a:endParaRPr>
            </a:p>
            <a:p>
              <a:pPr algn="l"/>
              <a:r>
                <a:rPr lang="zh-CN" altLang="en-US" sz="2400" b="1">
                  <a:solidFill>
                    <a:schemeClr val="bg1"/>
                  </a:solidFill>
                  <a:latin typeface="微软雅黑" panose="020B0503020204020204" pitchFamily="34" charset="-122"/>
                  <a:ea typeface="微软雅黑" panose="020B0503020204020204" pitchFamily="34" charset="-122"/>
                  <a:cs typeface="+mn-ea"/>
                  <a:sym typeface="+mn-lt"/>
                </a:rPr>
                <a:t>县级账号</a:t>
              </a:r>
              <a:endParaRPr lang="zh-CN" altLang="en-US" sz="2400" b="1">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 name="组合 4"/>
          <p:cNvGrpSpPr/>
          <p:nvPr/>
        </p:nvGrpSpPr>
        <p:grpSpPr>
          <a:xfrm>
            <a:off x="4617085" y="1440180"/>
            <a:ext cx="3888740" cy="1170305"/>
            <a:chOff x="7271" y="1764"/>
            <a:chExt cx="6124" cy="1843"/>
          </a:xfrm>
        </p:grpSpPr>
        <p:sp>
          <p:nvSpPr>
            <p:cNvPr id="36" name="Rounded Rectangle 35"/>
            <p:cNvSpPr/>
            <p:nvPr/>
          </p:nvSpPr>
          <p:spPr>
            <a:xfrm>
              <a:off x="7271" y="1764"/>
              <a:ext cx="6124" cy="1843"/>
            </a:xfrm>
            <a:prstGeom prst="roundRect">
              <a:avLst>
                <a:gd name="adj" fmla="val 6057"/>
              </a:avLst>
            </a:prstGeom>
            <a:solidFill>
              <a:srgbClr val="48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Rounded Rectangle 36"/>
            <p:cNvSpPr/>
            <p:nvPr/>
          </p:nvSpPr>
          <p:spPr>
            <a:xfrm>
              <a:off x="7675" y="2183"/>
              <a:ext cx="1008" cy="1006"/>
            </a:xfrm>
            <a:prstGeom prst="roundRect">
              <a:avLst>
                <a:gd name="adj" fmla="val 60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92D050"/>
                  </a:solidFill>
                  <a:cs typeface="+mn-ea"/>
                  <a:sym typeface="+mn-lt"/>
                </a:rPr>
                <a:t></a:t>
              </a:r>
              <a:endParaRPr lang="en-US" sz="3200">
                <a:solidFill>
                  <a:srgbClr val="92D050"/>
                </a:solidFill>
                <a:cs typeface="+mn-ea"/>
                <a:sym typeface="+mn-lt"/>
              </a:endParaRPr>
            </a:p>
          </p:txBody>
        </p:sp>
        <p:sp>
          <p:nvSpPr>
            <p:cNvPr id="38" name="TextBox 37"/>
            <p:cNvSpPr txBox="1"/>
            <p:nvPr/>
          </p:nvSpPr>
          <p:spPr>
            <a:xfrm>
              <a:off x="8799" y="2104"/>
              <a:ext cx="2208" cy="1113"/>
            </a:xfrm>
            <a:prstGeom prst="rect">
              <a:avLst/>
            </a:prstGeom>
            <a:noFill/>
          </p:spPr>
          <p:txBody>
            <a:bodyPr wrap="none" rtlCol="0">
              <a:spAutoFit/>
            </a:bodyPr>
            <a:lstStyle/>
            <a:p>
              <a:pPr algn="l"/>
              <a:r>
                <a:rPr lang="zh-CN" altLang="en-US" sz="1600" b="1">
                  <a:solidFill>
                    <a:schemeClr val="bg1"/>
                  </a:solidFill>
                  <a:latin typeface="微软雅黑" panose="020B0503020204020204" pitchFamily="34" charset="-122"/>
                  <a:ea typeface="微软雅黑" panose="020B0503020204020204" pitchFamily="34" charset="-122"/>
                  <a:cs typeface="+mn-ea"/>
                  <a:sym typeface="+mn-lt"/>
                </a:rPr>
                <a:t>职责说明</a:t>
              </a:r>
              <a:endParaRPr lang="en-US" sz="1400" b="1">
                <a:solidFill>
                  <a:schemeClr val="bg1"/>
                </a:solidFill>
                <a:latin typeface="微软雅黑" panose="020B0503020204020204" pitchFamily="34" charset="-122"/>
                <a:ea typeface="微软雅黑" panose="020B0503020204020204" pitchFamily="34" charset="-122"/>
                <a:cs typeface="+mn-ea"/>
                <a:sym typeface="+mn-lt"/>
              </a:endParaRPr>
            </a:p>
            <a:p>
              <a:pPr algn="l"/>
              <a:r>
                <a:rPr lang="zh-CN" altLang="en-US" sz="2400" b="1">
                  <a:solidFill>
                    <a:schemeClr val="bg1"/>
                  </a:solidFill>
                  <a:latin typeface="微软雅黑" panose="020B0503020204020204" pitchFamily="34" charset="-122"/>
                  <a:ea typeface="微软雅黑" panose="020B0503020204020204" pitchFamily="34" charset="-122"/>
                  <a:cs typeface="+mn-ea"/>
                  <a:sym typeface="+mn-lt"/>
                </a:rPr>
                <a:t>镇级账号</a:t>
              </a:r>
              <a:endParaRPr lang="zh-CN" altLang="en-US" sz="2400" b="1">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7" name="文本框 6"/>
          <p:cNvSpPr txBox="1"/>
          <p:nvPr/>
        </p:nvSpPr>
        <p:spPr>
          <a:xfrm>
            <a:off x="426085" y="2965450"/>
            <a:ext cx="3611880" cy="2030095"/>
          </a:xfrm>
          <a:prstGeom prst="rect">
            <a:avLst/>
          </a:prstGeom>
          <a:noFill/>
        </p:spPr>
        <p:txBody>
          <a:bodyPr wrap="none" rtlCol="0">
            <a:spAutoFit/>
          </a:bodyPr>
          <a:p>
            <a:r>
              <a:rPr lang="zh-CN" altLang="en-US"/>
              <a:t>村级账号登录系统，显示下放到村</a:t>
            </a:r>
            <a:endParaRPr lang="zh-CN" altLang="en-US"/>
          </a:p>
          <a:p>
            <a:r>
              <a:rPr lang="zh-CN" altLang="en-US"/>
              <a:t>村的事项，对这些事项可以进行接</a:t>
            </a:r>
            <a:endParaRPr lang="zh-CN" altLang="en-US"/>
          </a:p>
          <a:p>
            <a:r>
              <a:rPr lang="zh-CN" altLang="en-US"/>
              <a:t>件受理，同时有些事项办理权限给</a:t>
            </a:r>
            <a:endParaRPr lang="zh-CN" altLang="en-US"/>
          </a:p>
          <a:p>
            <a:r>
              <a:rPr lang="zh-CN" altLang="en-US"/>
              <a:t>到了村一级，那么村级账号也可进</a:t>
            </a:r>
            <a:endParaRPr lang="zh-CN" altLang="en-US"/>
          </a:p>
          <a:p>
            <a:r>
              <a:rPr lang="zh-CN" altLang="en-US"/>
              <a:t>行办理、办结以及指导申请人进行</a:t>
            </a:r>
            <a:endParaRPr lang="zh-CN" altLang="en-US"/>
          </a:p>
          <a:p>
            <a:r>
              <a:rPr lang="zh-CN" altLang="en-US"/>
              <a:t>网上办理。</a:t>
            </a:r>
            <a:endParaRPr lang="zh-CN" altLang="en-US"/>
          </a:p>
          <a:p>
            <a:endParaRPr lang="zh-CN" altLang="en-US"/>
          </a:p>
        </p:txBody>
      </p:sp>
      <p:sp>
        <p:nvSpPr>
          <p:cNvPr id="8" name="文本框 7"/>
          <p:cNvSpPr txBox="1"/>
          <p:nvPr/>
        </p:nvSpPr>
        <p:spPr>
          <a:xfrm>
            <a:off x="4526915" y="2965450"/>
            <a:ext cx="4069080" cy="2861310"/>
          </a:xfrm>
          <a:prstGeom prst="rect">
            <a:avLst/>
          </a:prstGeom>
          <a:noFill/>
        </p:spPr>
        <p:txBody>
          <a:bodyPr wrap="none" rtlCol="0">
            <a:spAutoFit/>
          </a:bodyPr>
          <a:p>
            <a:r>
              <a:rPr lang="en-US" altLang="zh-CN"/>
              <a:t> </a:t>
            </a:r>
            <a:r>
              <a:rPr lang="zh-CN" altLang="en-US"/>
              <a:t>镇级账号分为</a:t>
            </a:r>
            <a:r>
              <a:rPr lang="en-US" altLang="zh-CN"/>
              <a:t>2</a:t>
            </a:r>
            <a:r>
              <a:rPr lang="zh-CN" altLang="en-US"/>
              <a:t>种，一种是镇级受理人</a:t>
            </a:r>
            <a:endParaRPr lang="zh-CN" altLang="en-US"/>
          </a:p>
          <a:p>
            <a:r>
              <a:rPr lang="zh-CN" altLang="en-US"/>
              <a:t>员，一种是镇级审核人员，镇级账号登</a:t>
            </a:r>
            <a:endParaRPr lang="zh-CN" altLang="en-US"/>
          </a:p>
          <a:p>
            <a:r>
              <a:rPr lang="zh-CN" altLang="en-US"/>
              <a:t>录系统，显示下放到镇一级的事项，对</a:t>
            </a:r>
            <a:endParaRPr lang="zh-CN" altLang="en-US"/>
          </a:p>
          <a:p>
            <a:r>
              <a:rPr lang="zh-CN" altLang="en-US"/>
              <a:t>这些事项进行接件受理，同事有些事项</a:t>
            </a:r>
            <a:endParaRPr lang="zh-CN" altLang="en-US"/>
          </a:p>
          <a:p>
            <a:r>
              <a:rPr lang="zh-CN" altLang="en-US"/>
              <a:t>办理权限给到镇一级，那么镇级账号也</a:t>
            </a:r>
            <a:endParaRPr lang="zh-CN" altLang="en-US"/>
          </a:p>
          <a:p>
            <a:r>
              <a:rPr lang="zh-CN" altLang="en-US"/>
              <a:t>可进行办理、办结。另一种则是镇一级</a:t>
            </a:r>
            <a:endParaRPr lang="zh-CN" altLang="en-US"/>
          </a:p>
          <a:p>
            <a:r>
              <a:rPr lang="zh-CN" altLang="en-US"/>
              <a:t>后台审批账号，登录系统对村，镇推送</a:t>
            </a:r>
            <a:endParaRPr lang="zh-CN" altLang="en-US"/>
          </a:p>
          <a:p>
            <a:r>
              <a:rPr lang="zh-CN" altLang="en-US"/>
              <a:t>过来的办件进行审核，办结，如果是初</a:t>
            </a:r>
            <a:endParaRPr lang="zh-CN" altLang="en-US"/>
          </a:p>
          <a:p>
            <a:r>
              <a:rPr lang="zh-CN" altLang="en-US"/>
              <a:t>审，则初审过后将办件推送到区（县）</a:t>
            </a:r>
            <a:endParaRPr lang="zh-CN" altLang="en-US"/>
          </a:p>
          <a:p>
            <a:r>
              <a:rPr lang="zh-CN" altLang="en-US"/>
              <a:t>一级审批人员。</a:t>
            </a:r>
            <a:endParaRPr lang="zh-CN" altLang="en-US"/>
          </a:p>
        </p:txBody>
      </p:sp>
      <p:sp>
        <p:nvSpPr>
          <p:cNvPr id="10" name="文本框 9"/>
          <p:cNvSpPr txBox="1"/>
          <p:nvPr/>
        </p:nvSpPr>
        <p:spPr>
          <a:xfrm>
            <a:off x="8883650" y="2987040"/>
            <a:ext cx="3840480" cy="922020"/>
          </a:xfrm>
          <a:prstGeom prst="rect">
            <a:avLst/>
          </a:prstGeom>
          <a:noFill/>
        </p:spPr>
        <p:txBody>
          <a:bodyPr wrap="none" rtlCol="0">
            <a:spAutoFit/>
          </a:bodyPr>
          <a:p>
            <a:r>
              <a:rPr lang="zh-CN" altLang="en-US"/>
              <a:t>区县级账号登录系统，审核村级，</a:t>
            </a:r>
            <a:endParaRPr lang="zh-CN" altLang="en-US"/>
          </a:p>
          <a:p>
            <a:r>
              <a:rPr lang="zh-CN" altLang="en-US"/>
              <a:t>镇级推送过来的办件，进行办结，发</a:t>
            </a:r>
            <a:endParaRPr lang="zh-CN" altLang="en-US"/>
          </a:p>
          <a:p>
            <a:r>
              <a:rPr lang="zh-CN" altLang="en-US"/>
              <a:t>放证照。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9994265" y="6085840"/>
            <a:ext cx="2857500" cy="876300"/>
          </a:xfrm>
          <a:prstGeom prst="roundRect">
            <a:avLst>
              <a:gd name="adj" fmla="val 50000"/>
            </a:avLst>
          </a:prstGeom>
          <a:solidFill>
            <a:srgbClr val="CC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437005" y="2663190"/>
            <a:ext cx="10592435" cy="2214880"/>
          </a:xfrm>
          <a:prstGeom prst="rect">
            <a:avLst/>
          </a:prstGeom>
          <a:noFill/>
        </p:spPr>
        <p:txBody>
          <a:bodyPr wrap="square" rtlCol="0">
            <a:spAutoFit/>
          </a:bodyPr>
          <a:lstStyle/>
          <a:p>
            <a:pPr fontAlgn="auto">
              <a:lnSpc>
                <a:spcPct val="150000"/>
              </a:lnSpc>
            </a:pPr>
            <a:r>
              <a:rPr lang="zh-CN" sz="2000" b="1" dirty="0">
                <a:solidFill>
                  <a:srgbClr val="41C9C8"/>
                </a:solidFill>
                <a:latin typeface="微软雅黑" panose="020B0503020204020204" pitchFamily="34" charset="-122"/>
                <a:ea typeface="微软雅黑" panose="020B0503020204020204" pitchFamily="34" charset="-122"/>
                <a:sym typeface="+mn-ea"/>
              </a:rPr>
              <a:t>问：请问缺少或需要调整的事项如何处理？</a:t>
            </a:r>
            <a:endParaRPr lang="zh-CN" sz="2000" b="1" dirty="0">
              <a:solidFill>
                <a:srgbClr val="41C9C8"/>
              </a:solidFill>
              <a:latin typeface="微软雅黑" panose="020B0503020204020204" pitchFamily="34" charset="-122"/>
              <a:ea typeface="微软雅黑" panose="020B0503020204020204" pitchFamily="34" charset="-122"/>
              <a:sym typeface="+mn-ea"/>
            </a:endParaRPr>
          </a:p>
          <a:p>
            <a:pPr fontAlgn="auto">
              <a:lnSpc>
                <a:spcPct val="150000"/>
              </a:lnSpc>
            </a:pPr>
            <a:r>
              <a:rPr sz="1800" b="1" dirty="0">
                <a:latin typeface="微软雅黑" panose="020B0503020204020204" pitchFamily="34" charset="-122"/>
                <a:ea typeface="微软雅黑" panose="020B0503020204020204" pitchFamily="34" charset="-122"/>
                <a:cs typeface="微软雅黑" panose="020B0503020204020204" pitchFamily="34" charset="-122"/>
                <a:sym typeface="+mn-ea"/>
              </a:rPr>
              <a:t>答：</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您好，针对系统中缺少或需要调整的事项，可针对如下情况进行处理：</a:t>
            </a:r>
            <a:endParaRPr sz="1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       1.缺失</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事项</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，各级汇总上报给所属市级</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行政</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审批局，由所属市级行政审批局进行</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事项</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申报操作</a:t>
            </a:r>
            <a:endParaRPr sz="1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       2.调整</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事项</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，各级实施机构针对</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事项要素</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内容需调整的，可上报给本级行政审批局，由本级行政审</a:t>
            </a:r>
            <a:endParaRPr sz="1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          批局</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人员可</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通过【</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审批事项库</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事项维护</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】模块进行</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事项要素</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调整；</a:t>
            </a:r>
            <a:endParaRPr sz="18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4" name="Teardrop 33"/>
          <p:cNvSpPr/>
          <p:nvPr/>
        </p:nvSpPr>
        <p:spPr>
          <a:xfrm>
            <a:off x="419100" y="2865755"/>
            <a:ext cx="746760" cy="746760"/>
          </a:xfrm>
          <a:prstGeom prst="teardrop">
            <a:avLst/>
          </a:prstGeom>
          <a:solidFill>
            <a:srgbClr val="41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微软雅黑" panose="020B0503020204020204" pitchFamily="34" charset="-122"/>
                <a:ea typeface="微软雅黑" panose="020B0503020204020204" pitchFamily="34" charset="-122"/>
                <a:cs typeface="+mn-ea"/>
                <a:sym typeface="+mn-lt"/>
              </a:rPr>
              <a:t>02</a:t>
            </a:r>
            <a:endParaRPr lang="en-US" sz="200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10653395" y="6217920"/>
            <a:ext cx="1793875" cy="58356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hlinkClick r:id="rId1" action="ppaction://hlinkfile"/>
              </a:rPr>
              <a:t>更多</a:t>
            </a: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hlinkClick r:id="rId1" action="ppaction://hlinkfile"/>
              </a:rPr>
              <a:t>......</a:t>
            </a:r>
            <a:endPar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hlinkClick r:id="rId1" action="ppaction://hlinkfile"/>
            </a:endParaRPr>
          </a:p>
        </p:txBody>
      </p:sp>
      <p:sp>
        <p:nvSpPr>
          <p:cNvPr id="4" name="文本框 1"/>
          <p:cNvSpPr txBox="1"/>
          <p:nvPr/>
        </p:nvSpPr>
        <p:spPr>
          <a:xfrm>
            <a:off x="234950" y="111125"/>
            <a:ext cx="2975610" cy="521970"/>
          </a:xfrm>
          <a:prstGeom prst="rect">
            <a:avLst/>
          </a:prstGeom>
          <a:noFill/>
          <a:ln w="9525">
            <a:noFill/>
          </a:ln>
        </p:spPr>
        <p:txBody>
          <a:bodyPr wrap="square">
            <a:spAutoFit/>
          </a:bodyPr>
          <a:lstStyle/>
          <a:p>
            <a:pPr eaLnBrk="1" hangingPunct="1"/>
            <a:r>
              <a:rPr lang="en-US" altLang="zh-CN"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3.5. </a:t>
            </a:r>
            <a:r>
              <a:rPr lang="zh-CN" altLang="en-US"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常 见 问 题 </a:t>
            </a:r>
            <a:endParaRPr lang="zh-CN" altLang="en-US"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Box 34"/>
          <p:cNvSpPr txBox="1"/>
          <p:nvPr/>
        </p:nvSpPr>
        <p:spPr>
          <a:xfrm>
            <a:off x="1437005" y="5080000"/>
            <a:ext cx="8467090" cy="1383665"/>
          </a:xfrm>
          <a:prstGeom prst="rect">
            <a:avLst/>
          </a:prstGeom>
          <a:noFill/>
        </p:spPr>
        <p:txBody>
          <a:bodyPr wrap="square" rtlCol="0">
            <a:spAutoFit/>
          </a:bodyPr>
          <a:lstStyle/>
          <a:p>
            <a:pPr fontAlgn="auto">
              <a:lnSpc>
                <a:spcPct val="150000"/>
              </a:lnSpc>
            </a:pPr>
            <a:r>
              <a:rPr lang="zh-CN" altLang="zh-CN" sz="2000" b="1" dirty="0">
                <a:solidFill>
                  <a:srgbClr val="4D9AC8"/>
                </a:solidFill>
                <a:latin typeface="微软雅黑" panose="020B0503020204020204" pitchFamily="34" charset="-122"/>
                <a:ea typeface="微软雅黑" panose="020B0503020204020204" pitchFamily="34" charset="-122"/>
                <a:sym typeface="+mn-ea"/>
              </a:rPr>
              <a:t>请问事项管理系统是否有试运行时间？</a:t>
            </a:r>
            <a:endParaRPr lang="zh-CN" altLang="zh-CN" sz="2000" b="1" dirty="0">
              <a:solidFill>
                <a:srgbClr val="4D9AC8"/>
              </a:solidFill>
              <a:latin typeface="微软雅黑" panose="020B0503020204020204" pitchFamily="34" charset="-122"/>
              <a:ea typeface="微软雅黑" panose="020B0503020204020204" pitchFamily="34" charset="-122"/>
              <a:sym typeface="+mn-ea"/>
            </a:endParaRPr>
          </a:p>
          <a:p>
            <a:pPr algn="l" fontAlgn="auto">
              <a:lnSpc>
                <a:spcPct val="150000"/>
              </a:lnSpc>
              <a:buClrTx/>
              <a:buSzTx/>
              <a:buNone/>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答</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您好，新版</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一门式</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管理系统上线后会有两周的试运行时间，试运行期间，我们会针对各级提出的问题</a:t>
            </a:r>
            <a:r>
              <a:rPr sz="1800" dirty="0">
                <a:latin typeface="微软雅黑" panose="020B0503020204020204" pitchFamily="34" charset="-122"/>
                <a:ea typeface="微软雅黑" panose="020B0503020204020204" pitchFamily="34" charset="-122"/>
                <a:cs typeface="微软雅黑" panose="020B0503020204020204" pitchFamily="34" charset="-122"/>
                <a:sym typeface="+mn-lt"/>
              </a:rPr>
              <a:t>进行改进。</a:t>
            </a:r>
            <a:endParaRPr sz="18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 name="Teardrop 35"/>
          <p:cNvSpPr/>
          <p:nvPr/>
        </p:nvSpPr>
        <p:spPr>
          <a:xfrm>
            <a:off x="419100" y="5281295"/>
            <a:ext cx="746760" cy="746760"/>
          </a:xfrm>
          <a:prstGeom prst="teardrop">
            <a:avLst/>
          </a:prstGeom>
          <a:solidFill>
            <a:srgbClr val="4D9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微软雅黑" panose="020B0503020204020204" pitchFamily="34" charset="-122"/>
                <a:ea typeface="微软雅黑" panose="020B0503020204020204" pitchFamily="34" charset="-122"/>
                <a:cs typeface="+mn-ea"/>
                <a:sym typeface="+mn-lt"/>
              </a:rPr>
              <a:t>03</a:t>
            </a:r>
            <a:endParaRPr lang="en-US" sz="200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TextBox 34"/>
          <p:cNvSpPr txBox="1"/>
          <p:nvPr/>
        </p:nvSpPr>
        <p:spPr>
          <a:xfrm>
            <a:off x="1431290" y="911860"/>
            <a:ext cx="8467090" cy="1383665"/>
          </a:xfrm>
          <a:prstGeom prst="rect">
            <a:avLst/>
          </a:prstGeom>
          <a:noFill/>
        </p:spPr>
        <p:txBody>
          <a:bodyPr wrap="square" rtlCol="0">
            <a:spAutoFit/>
          </a:bodyPr>
          <a:p>
            <a:pPr fontAlgn="auto">
              <a:lnSpc>
                <a:spcPct val="150000"/>
              </a:lnSpc>
            </a:pPr>
            <a:r>
              <a:rPr lang="zh-CN" altLang="zh-CN" sz="2000" b="1" dirty="0">
                <a:solidFill>
                  <a:srgbClr val="4D9AC8"/>
                </a:solidFill>
                <a:latin typeface="微软雅黑" panose="020B0503020204020204" pitchFamily="34" charset="-122"/>
                <a:ea typeface="微软雅黑" panose="020B0503020204020204" pitchFamily="34" charset="-122"/>
                <a:sym typeface="+mn-ea"/>
              </a:rPr>
              <a:t>请问有互联网络但输入网址登陆不了怎么办？</a:t>
            </a:r>
            <a:endParaRPr lang="zh-CN" altLang="zh-CN" sz="2000" b="1" dirty="0">
              <a:solidFill>
                <a:srgbClr val="4D9AC8"/>
              </a:solidFill>
              <a:latin typeface="微软雅黑" panose="020B0503020204020204" pitchFamily="34" charset="-122"/>
              <a:ea typeface="微软雅黑" panose="020B0503020204020204" pitchFamily="34" charset="-122"/>
              <a:sym typeface="+mn-ea"/>
            </a:endParaRPr>
          </a:p>
          <a:p>
            <a:pPr algn="l" fontAlgn="auto">
              <a:lnSpc>
                <a:spcPct val="150000"/>
              </a:lnSpc>
              <a:buClrTx/>
              <a:buSzTx/>
              <a:buNone/>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答</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您好，</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该新版一门式</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管理系统</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需在政务专线网络环境条件下运行</a:t>
            </a: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因此出现的问题请检查本级服务点的政务网络是否连通或联系本级系统管理员协助处理</a:t>
            </a:r>
            <a:r>
              <a:rPr sz="1800" dirty="0">
                <a:latin typeface="微软雅黑" panose="020B0503020204020204" pitchFamily="34" charset="-122"/>
                <a:ea typeface="微软雅黑" panose="020B0503020204020204" pitchFamily="34" charset="-122"/>
                <a:cs typeface="微软雅黑" panose="020B0503020204020204" pitchFamily="34" charset="-122"/>
                <a:sym typeface="+mn-lt"/>
              </a:rPr>
              <a:t>。</a:t>
            </a:r>
            <a:endParaRPr sz="18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8" name="Teardrop 35"/>
          <p:cNvSpPr/>
          <p:nvPr/>
        </p:nvSpPr>
        <p:spPr>
          <a:xfrm>
            <a:off x="413385" y="1113155"/>
            <a:ext cx="746760" cy="746760"/>
          </a:xfrm>
          <a:prstGeom prst="teardrop">
            <a:avLst/>
          </a:prstGeom>
          <a:solidFill>
            <a:srgbClr val="4D9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a:solidFill>
                  <a:schemeClr val="bg1"/>
                </a:solidFill>
                <a:latin typeface="微软雅黑" panose="020B0503020204020204" pitchFamily="34" charset="-122"/>
                <a:ea typeface="微软雅黑" panose="020B0503020204020204" pitchFamily="34" charset="-122"/>
                <a:cs typeface="+mn-ea"/>
                <a:sym typeface="+mn-lt"/>
              </a:rPr>
              <a:t>01</a:t>
            </a:r>
            <a:endParaRPr lang="en-US" sz="2000" b="1">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strips(downLeft)">
                                      <p:cBhvr>
                                        <p:cTn id="10" dur="500"/>
                                        <p:tgtEl>
                                          <p:spTgt spid="34"/>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
                                        <p:tgtEl>
                                          <p:spTgt spid="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3" grpId="0"/>
      <p:bldP spid="34" grpId="0" bldLvl="0" animBg="1"/>
      <p:bldP spid="2" grpId="0"/>
      <p:bldP spid="3" grpId="0"/>
      <p:bldP spid="6" grpId="0" bldLvl="0" animBg="1"/>
      <p:bldP spid="7" grpId="0"/>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75590" y="106680"/>
            <a:ext cx="4187190" cy="521970"/>
          </a:xfrm>
          <a:prstGeom prst="rect">
            <a:avLst/>
          </a:prstGeom>
          <a:noFill/>
          <a:ln w="9525">
            <a:noFill/>
          </a:ln>
        </p:spPr>
        <p:txBody>
          <a:bodyPr wrap="square">
            <a:spAutoFit/>
          </a:bodyPr>
          <a:lstStyle/>
          <a:p>
            <a:pPr eaLnBrk="1" hangingPunct="1"/>
            <a:r>
              <a:rPr lang="en-US" altLang="zh-CN"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3.6.</a:t>
            </a:r>
            <a:r>
              <a:rPr lang="zh-CN" altLang="en-US"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联 系 方 式</a:t>
            </a:r>
            <a:endParaRPr lang="zh-CN" altLang="en-US"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t="22437" b="-443"/>
          <a:stretch>
            <a:fillRect/>
          </a:stretch>
        </p:blipFill>
        <p:spPr bwMode="auto">
          <a:xfrm>
            <a:off x="-15240" y="1790700"/>
            <a:ext cx="1298702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矩形 2"/>
          <p:cNvSpPr>
            <a:spLocks noChangeArrowheads="1"/>
          </p:cNvSpPr>
          <p:nvPr/>
        </p:nvSpPr>
        <p:spPr bwMode="auto">
          <a:xfrm>
            <a:off x="660612" y="2436561"/>
            <a:ext cx="11953716" cy="183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70" tIns="64134" rIns="128270" bIns="64134">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2495" fontAlgn="base">
              <a:lnSpc>
                <a:spcPct val="120000"/>
              </a:lnSpc>
              <a:spcBef>
                <a:spcPct val="0"/>
              </a:spcBef>
              <a:spcAft>
                <a:spcPct val="0"/>
              </a:spcAft>
            </a:pPr>
            <a:r>
              <a:rPr lang="en-US" altLang="zh-CN" sz="9260" b="1" dirty="0">
                <a:solidFill>
                  <a:srgbClr val="FFCC2A"/>
                </a:solidFill>
                <a:latin typeface="微软雅黑" panose="020B0503020204020204" pitchFamily="34" charset="-122"/>
                <a:ea typeface="微软雅黑" panose="020B0503020204020204" pitchFamily="34" charset="-122"/>
                <a:sym typeface="+mn-lt"/>
              </a:rPr>
              <a:t>Thank u</a:t>
            </a:r>
            <a:r>
              <a:rPr lang="zh-CN" altLang="en-US" sz="9260" b="1" dirty="0">
                <a:solidFill>
                  <a:srgbClr val="FFCC2A"/>
                </a:solidFill>
                <a:latin typeface="微软雅黑" panose="020B0503020204020204" pitchFamily="34" charset="-122"/>
                <a:ea typeface="微软雅黑" panose="020B0503020204020204" pitchFamily="34" charset="-122"/>
                <a:sym typeface="+mn-lt"/>
              </a:rPr>
              <a:t>！</a:t>
            </a:r>
            <a:endParaRPr lang="zh-CN" altLang="en-US" sz="9260" b="1" dirty="0">
              <a:solidFill>
                <a:srgbClr val="FFCC2A"/>
              </a:solidFill>
              <a:latin typeface="微软雅黑" panose="020B0503020204020204" pitchFamily="34" charset="-122"/>
              <a:ea typeface="微软雅黑" panose="020B0503020204020204" pitchFamily="34" charset="-122"/>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fltVal val="0"/>
                                          </p:val>
                                        </p:tav>
                                        <p:tav tm="100000">
                                          <p:val>
                                            <p:strVal val="#ppt_h"/>
                                          </p:val>
                                        </p:tav>
                                      </p:tavLst>
                                    </p:anim>
                                    <p:animEffect transition="in" filter="fade">
                                      <p:cBhvr>
                                        <p:cTn id="9"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auto">
          <a:xfrm>
            <a:off x="488556" y="3363183"/>
            <a:ext cx="1049040" cy="121656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endParaRPr lang="zh-CN" altLang="en-US" sz="1895">
              <a:solidFill>
                <a:prstClr val="black"/>
              </a:solidFill>
              <a:latin typeface="微软雅黑" panose="020B0503020204020204" pitchFamily="34" charset="-122"/>
              <a:ea typeface="微软雅黑" panose="020B0503020204020204" pitchFamily="34" charset="-122"/>
            </a:endParaRPr>
          </a:p>
        </p:txBody>
      </p:sp>
      <p:sp>
        <p:nvSpPr>
          <p:cNvPr id="26" name="Freeform 6"/>
          <p:cNvSpPr/>
          <p:nvPr/>
        </p:nvSpPr>
        <p:spPr bwMode="auto">
          <a:xfrm>
            <a:off x="635554" y="3558415"/>
            <a:ext cx="801815" cy="974545"/>
          </a:xfrm>
          <a:custGeom>
            <a:avLst/>
            <a:gdLst>
              <a:gd name="T0" fmla="*/ 2147483647 w 1173"/>
              <a:gd name="T1" fmla="*/ 2147483647 h 1472"/>
              <a:gd name="T2" fmla="*/ 2147483647 w 1173"/>
              <a:gd name="T3" fmla="*/ 2147483647 h 1472"/>
              <a:gd name="T4" fmla="*/ 2147483647 w 1173"/>
              <a:gd name="T5" fmla="*/ 2147483647 h 1472"/>
              <a:gd name="T6" fmla="*/ 2147483647 w 1173"/>
              <a:gd name="T7" fmla="*/ 2147483647 h 1472"/>
              <a:gd name="T8" fmla="*/ 2147483647 w 1173"/>
              <a:gd name="T9" fmla="*/ 2147483647 h 1472"/>
              <a:gd name="T10" fmla="*/ 2147483647 w 1173"/>
              <a:gd name="T11" fmla="*/ 2147483647 h 1472"/>
              <a:gd name="T12" fmla="*/ 0 w 1173"/>
              <a:gd name="T13" fmla="*/ 2147483647 h 1472"/>
              <a:gd name="T14" fmla="*/ 2147483647 w 1173"/>
              <a:gd name="T15" fmla="*/ 2147483647 h 1472"/>
              <a:gd name="T16" fmla="*/ 2147483647 w 1173"/>
              <a:gd name="T17" fmla="*/ 2147483647 h 1472"/>
              <a:gd name="T18" fmla="*/ 2147483647 w 1173"/>
              <a:gd name="T19" fmla="*/ 2147483647 h 1472"/>
              <a:gd name="T20" fmla="*/ 2147483647 w 1173"/>
              <a:gd name="T21" fmla="*/ 2147483647 h 1472"/>
              <a:gd name="T22" fmla="*/ 2147483647 w 1173"/>
              <a:gd name="T23" fmla="*/ 2147483647 h 1472"/>
              <a:gd name="T24" fmla="*/ 2147483647 w 1173"/>
              <a:gd name="T25" fmla="*/ 2147483647 h 1472"/>
              <a:gd name="T26" fmla="*/ 2147483647 w 1173"/>
              <a:gd name="T27" fmla="*/ 2147483647 h 1472"/>
              <a:gd name="T28" fmla="*/ 2147483647 w 1173"/>
              <a:gd name="T29" fmla="*/ 2147483647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3"/>
              <a:gd name="T46" fmla="*/ 0 h 1472"/>
              <a:gd name="T47" fmla="*/ 1173 w 1173"/>
              <a:gd name="T48" fmla="*/ 1472 h 14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endParaRPr lang="zh-CN" altLang="en-US" sz="1895">
              <a:solidFill>
                <a:prstClr val="black"/>
              </a:solidFill>
              <a:latin typeface="微软雅黑" panose="020B0503020204020204" pitchFamily="34" charset="-122"/>
              <a:ea typeface="微软雅黑" panose="020B0503020204020204" pitchFamily="34" charset="-122"/>
            </a:endParaRPr>
          </a:p>
        </p:txBody>
      </p:sp>
      <p:sp>
        <p:nvSpPr>
          <p:cNvPr id="27" name="Freeform 7"/>
          <p:cNvSpPr>
            <a:spLocks noEditPoints="1"/>
          </p:cNvSpPr>
          <p:nvPr/>
        </p:nvSpPr>
        <p:spPr bwMode="auto">
          <a:xfrm>
            <a:off x="1634482" y="4197354"/>
            <a:ext cx="1498391" cy="335605"/>
          </a:xfrm>
          <a:custGeom>
            <a:avLst/>
            <a:gdLst>
              <a:gd name="T0" fmla="*/ 2147483647 w 2195"/>
              <a:gd name="T1" fmla="*/ 2147483647 h 445"/>
              <a:gd name="T2" fmla="*/ 2147483647 w 2195"/>
              <a:gd name="T3" fmla="*/ 2147483647 h 445"/>
              <a:gd name="T4" fmla="*/ 2147483647 w 2195"/>
              <a:gd name="T5" fmla="*/ 2147483647 h 445"/>
              <a:gd name="T6" fmla="*/ 2147483647 w 2195"/>
              <a:gd name="T7" fmla="*/ 2147483647 h 445"/>
              <a:gd name="T8" fmla="*/ 2147483647 w 2195"/>
              <a:gd name="T9" fmla="*/ 2147483647 h 445"/>
              <a:gd name="T10" fmla="*/ 2147483647 w 2195"/>
              <a:gd name="T11" fmla="*/ 2147483647 h 445"/>
              <a:gd name="T12" fmla="*/ 2147483647 w 2195"/>
              <a:gd name="T13" fmla="*/ 2147483647 h 445"/>
              <a:gd name="T14" fmla="*/ 2147483647 w 2195"/>
              <a:gd name="T15" fmla="*/ 2147483647 h 445"/>
              <a:gd name="T16" fmla="*/ 2147483647 w 2195"/>
              <a:gd name="T17" fmla="*/ 2147483647 h 445"/>
              <a:gd name="T18" fmla="*/ 2147483647 w 2195"/>
              <a:gd name="T19" fmla="*/ 2147483647 h 445"/>
              <a:gd name="T20" fmla="*/ 2147483647 w 2195"/>
              <a:gd name="T21" fmla="*/ 2147483647 h 445"/>
              <a:gd name="T22" fmla="*/ 2147483647 w 2195"/>
              <a:gd name="T23" fmla="*/ 2147483647 h 445"/>
              <a:gd name="T24" fmla="*/ 2147483647 w 2195"/>
              <a:gd name="T25" fmla="*/ 2147483647 h 445"/>
              <a:gd name="T26" fmla="*/ 2147483647 w 2195"/>
              <a:gd name="T27" fmla="*/ 2147483647 h 445"/>
              <a:gd name="T28" fmla="*/ 2147483647 w 2195"/>
              <a:gd name="T29" fmla="*/ 2147483647 h 445"/>
              <a:gd name="T30" fmla="*/ 2147483647 w 2195"/>
              <a:gd name="T31" fmla="*/ 2147483647 h 445"/>
              <a:gd name="T32" fmla="*/ 2147483647 w 2195"/>
              <a:gd name="T33" fmla="*/ 2147483647 h 445"/>
              <a:gd name="T34" fmla="*/ 2147483647 w 2195"/>
              <a:gd name="T35" fmla="*/ 2147483647 h 445"/>
              <a:gd name="T36" fmla="*/ 2147483647 w 2195"/>
              <a:gd name="T37" fmla="*/ 2147483647 h 445"/>
              <a:gd name="T38" fmla="*/ 2147483647 w 2195"/>
              <a:gd name="T39" fmla="*/ 2147483647 h 445"/>
              <a:gd name="T40" fmla="*/ 2147483647 w 2195"/>
              <a:gd name="T41" fmla="*/ 2147483647 h 445"/>
              <a:gd name="T42" fmla="*/ 2147483647 w 2195"/>
              <a:gd name="T43" fmla="*/ 2147483647 h 445"/>
              <a:gd name="T44" fmla="*/ 2147483647 w 2195"/>
              <a:gd name="T45" fmla="*/ 2147483647 h 445"/>
              <a:gd name="T46" fmla="*/ 2147483647 w 2195"/>
              <a:gd name="T47" fmla="*/ 2147483647 h 445"/>
              <a:gd name="T48" fmla="*/ 2147483647 w 2195"/>
              <a:gd name="T49" fmla="*/ 2147483647 h 445"/>
              <a:gd name="T50" fmla="*/ 2147483647 w 2195"/>
              <a:gd name="T51" fmla="*/ 2147483647 h 445"/>
              <a:gd name="T52" fmla="*/ 2147483647 w 2195"/>
              <a:gd name="T53" fmla="*/ 2147483647 h 445"/>
              <a:gd name="T54" fmla="*/ 2147483647 w 2195"/>
              <a:gd name="T55" fmla="*/ 2147483647 h 445"/>
              <a:gd name="T56" fmla="*/ 2147483647 w 2195"/>
              <a:gd name="T57" fmla="*/ 2147483647 h 445"/>
              <a:gd name="T58" fmla="*/ 2147483647 w 2195"/>
              <a:gd name="T59" fmla="*/ 2147483647 h 445"/>
              <a:gd name="T60" fmla="*/ 2147483647 w 2195"/>
              <a:gd name="T61" fmla="*/ 2147483647 h 445"/>
              <a:gd name="T62" fmla="*/ 2147483647 w 2195"/>
              <a:gd name="T63" fmla="*/ 2147483647 h 445"/>
              <a:gd name="T64" fmla="*/ 2147483647 w 2195"/>
              <a:gd name="T65" fmla="*/ 2147483647 h 445"/>
              <a:gd name="T66" fmla="*/ 2147483647 w 2195"/>
              <a:gd name="T67" fmla="*/ 2147483647 h 445"/>
              <a:gd name="T68" fmla="*/ 2147483647 w 2195"/>
              <a:gd name="T69" fmla="*/ 2147483647 h 445"/>
              <a:gd name="T70" fmla="*/ 2147483647 w 2195"/>
              <a:gd name="T71" fmla="*/ 2147483647 h 445"/>
              <a:gd name="T72" fmla="*/ 2147483647 w 2195"/>
              <a:gd name="T73" fmla="*/ 2147483647 h 445"/>
              <a:gd name="T74" fmla="*/ 2147483647 w 2195"/>
              <a:gd name="T75" fmla="*/ 2147483647 h 445"/>
              <a:gd name="T76" fmla="*/ 2147483647 w 2195"/>
              <a:gd name="T77" fmla="*/ 2147483647 h 445"/>
              <a:gd name="T78" fmla="*/ 2147483647 w 2195"/>
              <a:gd name="T79" fmla="*/ 2147483647 h 445"/>
              <a:gd name="T80" fmla="*/ 2147483647 w 2195"/>
              <a:gd name="T81" fmla="*/ 2147483647 h 445"/>
              <a:gd name="T82" fmla="*/ 2147483647 w 2195"/>
              <a:gd name="T83" fmla="*/ 2147483647 h 445"/>
              <a:gd name="T84" fmla="*/ 2147483647 w 2195"/>
              <a:gd name="T85" fmla="*/ 2147483647 h 445"/>
              <a:gd name="T86" fmla="*/ 2147483647 w 2195"/>
              <a:gd name="T87" fmla="*/ 2147483647 h 445"/>
              <a:gd name="T88" fmla="*/ 2147483647 w 2195"/>
              <a:gd name="T89" fmla="*/ 2147483647 h 445"/>
              <a:gd name="T90" fmla="*/ 2147483647 w 2195"/>
              <a:gd name="T91" fmla="*/ 2147483647 h 445"/>
              <a:gd name="T92" fmla="*/ 2147483647 w 2195"/>
              <a:gd name="T93" fmla="*/ 2147483647 h 445"/>
              <a:gd name="T94" fmla="*/ 2147483647 w 2195"/>
              <a:gd name="T95" fmla="*/ 2147483647 h 445"/>
              <a:gd name="T96" fmla="*/ 2147483647 w 2195"/>
              <a:gd name="T97" fmla="*/ 2147483647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95"/>
              <a:gd name="T148" fmla="*/ 0 h 445"/>
              <a:gd name="T149" fmla="*/ 2195 w 2195"/>
              <a:gd name="T150" fmla="*/ 445 h 4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endParaRPr lang="zh-CN" altLang="en-US" sz="1895">
              <a:solidFill>
                <a:prstClr val="black"/>
              </a:solidFill>
              <a:latin typeface="微软雅黑" panose="020B0503020204020204" pitchFamily="34" charset="-122"/>
              <a:ea typeface="微软雅黑" panose="020B0503020204020204" pitchFamily="34" charset="-122"/>
            </a:endParaRPr>
          </a:p>
        </p:txBody>
      </p:sp>
      <p:sp>
        <p:nvSpPr>
          <p:cNvPr id="28" name="Freeform 8"/>
          <p:cNvSpPr>
            <a:spLocks noEditPoints="1"/>
          </p:cNvSpPr>
          <p:nvPr/>
        </p:nvSpPr>
        <p:spPr bwMode="auto">
          <a:xfrm>
            <a:off x="1724686" y="3451925"/>
            <a:ext cx="1439925" cy="653461"/>
          </a:xfrm>
          <a:custGeom>
            <a:avLst/>
            <a:gdLst>
              <a:gd name="T0" fmla="*/ 2147483647 w 2109"/>
              <a:gd name="T1" fmla="*/ 0 h 986"/>
              <a:gd name="T2" fmla="*/ 2147483647 w 2109"/>
              <a:gd name="T3" fmla="*/ 2147483647 h 986"/>
              <a:gd name="T4" fmla="*/ 2147483647 w 2109"/>
              <a:gd name="T5" fmla="*/ 2147483647 h 986"/>
              <a:gd name="T6" fmla="*/ 0 w 2109"/>
              <a:gd name="T7" fmla="*/ 2147483647 h 986"/>
              <a:gd name="T8" fmla="*/ 2147483647 w 2109"/>
              <a:gd name="T9" fmla="*/ 2147483647 h 986"/>
              <a:gd name="T10" fmla="*/ 2147483647 w 2109"/>
              <a:gd name="T11" fmla="*/ 2147483647 h 986"/>
              <a:gd name="T12" fmla="*/ 2147483647 w 2109"/>
              <a:gd name="T13" fmla="*/ 2147483647 h 986"/>
              <a:gd name="T14" fmla="*/ 2147483647 w 2109"/>
              <a:gd name="T15" fmla="*/ 2147483647 h 986"/>
              <a:gd name="T16" fmla="*/ 2147483647 w 2109"/>
              <a:gd name="T17" fmla="*/ 2147483647 h 986"/>
              <a:gd name="T18" fmla="*/ 2147483647 w 2109"/>
              <a:gd name="T19" fmla="*/ 2147483647 h 986"/>
              <a:gd name="T20" fmla="*/ 2147483647 w 2109"/>
              <a:gd name="T21" fmla="*/ 2147483647 h 986"/>
              <a:gd name="T22" fmla="*/ 2147483647 w 2109"/>
              <a:gd name="T23" fmla="*/ 2147483647 h 986"/>
              <a:gd name="T24" fmla="*/ 2147483647 w 2109"/>
              <a:gd name="T25" fmla="*/ 2147483647 h 986"/>
              <a:gd name="T26" fmla="*/ 2147483647 w 2109"/>
              <a:gd name="T27" fmla="*/ 2147483647 h 986"/>
              <a:gd name="T28" fmla="*/ 2147483647 w 2109"/>
              <a:gd name="T29" fmla="*/ 2147483647 h 986"/>
              <a:gd name="T30" fmla="*/ 2147483647 w 2109"/>
              <a:gd name="T31" fmla="*/ 2147483647 h 986"/>
              <a:gd name="T32" fmla="*/ 2147483647 w 2109"/>
              <a:gd name="T33" fmla="*/ 2147483647 h 986"/>
              <a:gd name="T34" fmla="*/ 2147483647 w 2109"/>
              <a:gd name="T35" fmla="*/ 2147483647 h 986"/>
              <a:gd name="T36" fmla="*/ 2147483647 w 2109"/>
              <a:gd name="T37" fmla="*/ 2147483647 h 986"/>
              <a:gd name="T38" fmla="*/ 2147483647 w 2109"/>
              <a:gd name="T39" fmla="*/ 2147483647 h 986"/>
              <a:gd name="T40" fmla="*/ 2147483647 w 2109"/>
              <a:gd name="T41" fmla="*/ 2147483647 h 986"/>
              <a:gd name="T42" fmla="*/ 2147483647 w 2109"/>
              <a:gd name="T43" fmla="*/ 2147483647 h 986"/>
              <a:gd name="T44" fmla="*/ 2147483647 w 2109"/>
              <a:gd name="T45" fmla="*/ 2147483647 h 986"/>
              <a:gd name="T46" fmla="*/ 2147483647 w 2109"/>
              <a:gd name="T47" fmla="*/ 2147483647 h 986"/>
              <a:gd name="T48" fmla="*/ 2147483647 w 2109"/>
              <a:gd name="T49" fmla="*/ 2147483647 h 986"/>
              <a:gd name="T50" fmla="*/ 2147483647 w 2109"/>
              <a:gd name="T51" fmla="*/ 2147483647 h 986"/>
              <a:gd name="T52" fmla="*/ 2147483647 w 2109"/>
              <a:gd name="T53" fmla="*/ 2147483647 h 986"/>
              <a:gd name="T54" fmla="*/ 2147483647 w 2109"/>
              <a:gd name="T55" fmla="*/ 2147483647 h 986"/>
              <a:gd name="T56" fmla="*/ 2147483647 w 2109"/>
              <a:gd name="T57" fmla="*/ 2147483647 h 986"/>
              <a:gd name="T58" fmla="*/ 2147483647 w 2109"/>
              <a:gd name="T59" fmla="*/ 2147483647 h 986"/>
              <a:gd name="T60" fmla="*/ 2147483647 w 2109"/>
              <a:gd name="T61" fmla="*/ 2147483647 h 986"/>
              <a:gd name="T62" fmla="*/ 2147483647 w 2109"/>
              <a:gd name="T63" fmla="*/ 2147483647 h 986"/>
              <a:gd name="T64" fmla="*/ 2147483647 w 2109"/>
              <a:gd name="T65" fmla="*/ 2147483647 h 986"/>
              <a:gd name="T66" fmla="*/ 2147483647 w 2109"/>
              <a:gd name="T67" fmla="*/ 214748364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09"/>
              <a:gd name="T103" fmla="*/ 0 h 986"/>
              <a:gd name="T104" fmla="*/ 2109 w 2109"/>
              <a:gd name="T105" fmla="*/ 986 h 9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endParaRPr lang="zh-CN" altLang="en-US" sz="1895">
              <a:solidFill>
                <a:prstClr val="black"/>
              </a:solidFill>
              <a:latin typeface="微软雅黑" panose="020B0503020204020204" pitchFamily="34" charset="-122"/>
              <a:ea typeface="微软雅黑" panose="020B0503020204020204" pitchFamily="34" charset="-122"/>
            </a:endParaRPr>
          </a:p>
        </p:txBody>
      </p:sp>
      <p:sp>
        <p:nvSpPr>
          <p:cNvPr id="29" name="Freeform 9"/>
          <p:cNvSpPr>
            <a:spLocks noEditPoints="1"/>
          </p:cNvSpPr>
          <p:nvPr/>
        </p:nvSpPr>
        <p:spPr bwMode="auto">
          <a:xfrm>
            <a:off x="3443576" y="1421648"/>
            <a:ext cx="103724" cy="5115066"/>
          </a:xfrm>
          <a:custGeom>
            <a:avLst/>
            <a:gdLst>
              <a:gd name="T0" fmla="*/ 0 w 153"/>
              <a:gd name="T1" fmla="*/ 0 h 6522"/>
              <a:gd name="T2" fmla="*/ 2147483647 w 153"/>
              <a:gd name="T3" fmla="*/ 0 h 6522"/>
              <a:gd name="T4" fmla="*/ 2147483647 w 153"/>
              <a:gd name="T5" fmla="*/ 2147483647 h 6522"/>
              <a:gd name="T6" fmla="*/ 0 w 153"/>
              <a:gd name="T7" fmla="*/ 2147483647 h 6522"/>
              <a:gd name="T8" fmla="*/ 0 w 153"/>
              <a:gd name="T9" fmla="*/ 0 h 6522"/>
              <a:gd name="T10" fmla="*/ 2147483647 w 153"/>
              <a:gd name="T11" fmla="*/ 0 h 6522"/>
              <a:gd name="T12" fmla="*/ 2147483647 w 153"/>
              <a:gd name="T13" fmla="*/ 0 h 6522"/>
              <a:gd name="T14" fmla="*/ 2147483647 w 153"/>
              <a:gd name="T15" fmla="*/ 2147483647 h 6522"/>
              <a:gd name="T16" fmla="*/ 2147483647 w 153"/>
              <a:gd name="T17" fmla="*/ 2147483647 h 6522"/>
              <a:gd name="T18" fmla="*/ 2147483647 w 153"/>
              <a:gd name="T19" fmla="*/ 0 h 6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6522"/>
              <a:gd name="T32" fmla="*/ 153 w 153"/>
              <a:gd name="T33" fmla="*/ 6522 h 6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6522">
                <a:moveTo>
                  <a:pt x="0" y="0"/>
                </a:moveTo>
                <a:lnTo>
                  <a:pt x="61" y="0"/>
                </a:lnTo>
                <a:lnTo>
                  <a:pt x="61" y="6522"/>
                </a:lnTo>
                <a:lnTo>
                  <a:pt x="0" y="6522"/>
                </a:lnTo>
                <a:lnTo>
                  <a:pt x="0" y="0"/>
                </a:lnTo>
                <a:close/>
                <a:moveTo>
                  <a:pt x="131" y="0"/>
                </a:moveTo>
                <a:lnTo>
                  <a:pt x="153" y="0"/>
                </a:lnTo>
                <a:lnTo>
                  <a:pt x="153" y="6522"/>
                </a:lnTo>
                <a:lnTo>
                  <a:pt x="131" y="6522"/>
                </a:lnTo>
                <a:lnTo>
                  <a:pt x="131" y="0"/>
                </a:lnTo>
                <a:close/>
              </a:path>
            </a:pathLst>
          </a:custGeom>
          <a:solidFill>
            <a:srgbClr val="183A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endParaRPr lang="zh-CN" altLang="en-US" sz="1895">
              <a:solidFill>
                <a:prstClr val="black"/>
              </a:solidFill>
              <a:latin typeface="微软雅黑" panose="020B0503020204020204" pitchFamily="34" charset="-122"/>
              <a:ea typeface="微软雅黑" panose="020B0503020204020204" pitchFamily="34" charset="-122"/>
            </a:endParaRPr>
          </a:p>
        </p:txBody>
      </p:sp>
      <p:grpSp>
        <p:nvGrpSpPr>
          <p:cNvPr id="8" name="组合 8"/>
          <p:cNvGrpSpPr/>
          <p:nvPr/>
        </p:nvGrpSpPr>
        <p:grpSpPr>
          <a:xfrm>
            <a:off x="3825995" y="1987709"/>
            <a:ext cx="7510730" cy="743020"/>
            <a:chOff x="3579495" y="2528486"/>
            <a:chExt cx="7136130" cy="705962"/>
          </a:xfrm>
        </p:grpSpPr>
        <p:sp>
          <p:nvSpPr>
            <p:cNvPr id="28699" name="Freeform 10"/>
            <p:cNvSpPr/>
            <p:nvPr/>
          </p:nvSpPr>
          <p:spPr bwMode="auto">
            <a:xfrm>
              <a:off x="3579495" y="2528486"/>
              <a:ext cx="7038340" cy="705962"/>
            </a:xfrm>
            <a:custGeom>
              <a:avLst/>
              <a:gdLst>
                <a:gd name="T0" fmla="*/ 2147483647 w 6425"/>
                <a:gd name="T1" fmla="*/ 0 h 911"/>
                <a:gd name="T2" fmla="*/ 2147483647 w 6425"/>
                <a:gd name="T3" fmla="*/ 0 h 911"/>
                <a:gd name="T4" fmla="*/ 2147483647 w 6425"/>
                <a:gd name="T5" fmla="*/ 2147483647 h 911"/>
                <a:gd name="T6" fmla="*/ 2147483647 w 6425"/>
                <a:gd name="T7" fmla="*/ 2147483647 h 911"/>
                <a:gd name="T8" fmla="*/ 2147483647 w 6425"/>
                <a:gd name="T9" fmla="*/ 2147483647 h 911"/>
                <a:gd name="T10" fmla="*/ 2147483647 w 6425"/>
                <a:gd name="T11" fmla="*/ 2147483647 h 911"/>
                <a:gd name="T12" fmla="*/ 0 w 6425"/>
                <a:gd name="T13" fmla="*/ 2147483647 h 911"/>
                <a:gd name="T14" fmla="*/ 0 w 6425"/>
                <a:gd name="T15" fmla="*/ 2147483647 h 911"/>
                <a:gd name="T16" fmla="*/ 2147483647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25"/>
                <a:gd name="T28" fmla="*/ 0 h 911"/>
                <a:gd name="T29" fmla="*/ 6425 w 6425"/>
                <a:gd name="T30" fmla="*/ 911 h 9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endParaRPr lang="zh-CN" altLang="en-US" sz="1475">
                <a:solidFill>
                  <a:prstClr val="black"/>
                </a:solidFill>
                <a:latin typeface="微软雅黑" panose="020B0503020204020204" pitchFamily="34" charset="-122"/>
                <a:ea typeface="微软雅黑" panose="020B0503020204020204" pitchFamily="34" charset="-122"/>
              </a:endParaRPr>
            </a:p>
          </p:txBody>
        </p:sp>
        <p:sp>
          <p:nvSpPr>
            <p:cNvPr id="28701" name="矩形 37"/>
            <p:cNvSpPr>
              <a:spLocks noChangeArrowheads="1"/>
            </p:cNvSpPr>
            <p:nvPr/>
          </p:nvSpPr>
          <p:spPr bwMode="auto">
            <a:xfrm>
              <a:off x="4446270" y="2661903"/>
              <a:ext cx="6269355" cy="45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25"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系 统 培 训 目 的</a:t>
              </a:r>
              <a:endParaRPr lang="zh-CN" altLang="en-US" sz="2525"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椭圆 3"/>
            <p:cNvSpPr/>
            <p:nvPr/>
          </p:nvSpPr>
          <p:spPr>
            <a:xfrm>
              <a:off x="3750310" y="2592580"/>
              <a:ext cx="598170" cy="577772"/>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895">
                <a:latin typeface="微软雅黑" panose="020B0503020204020204" pitchFamily="34" charset="-122"/>
                <a:ea typeface="微软雅黑" panose="020B0503020204020204" pitchFamily="34" charset="-122"/>
              </a:endParaRPr>
            </a:p>
          </p:txBody>
        </p:sp>
        <p:sp>
          <p:nvSpPr>
            <p:cNvPr id="5" name="TextBox 60"/>
            <p:cNvSpPr txBox="1">
              <a:spLocks noChangeArrowheads="1"/>
            </p:cNvSpPr>
            <p:nvPr/>
          </p:nvSpPr>
          <p:spPr bwMode="auto">
            <a:xfrm>
              <a:off x="3837940" y="2648399"/>
              <a:ext cx="393371" cy="5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r>
                <a:rPr lang="en-US" altLang="zh-CN" sz="2945" b="1" dirty="0">
                  <a:solidFill>
                    <a:srgbClr val="0070C0"/>
                  </a:solidFill>
                  <a:latin typeface="微软雅黑" panose="020B0503020204020204" pitchFamily="34" charset="-122"/>
                  <a:ea typeface="微软雅黑" panose="020B0503020204020204" pitchFamily="34" charset="-122"/>
                </a:rPr>
                <a:t>1</a:t>
              </a:r>
              <a:endParaRPr lang="en-US" altLang="zh-CN" sz="2945" b="1" dirty="0">
                <a:solidFill>
                  <a:srgbClr val="0070C0"/>
                </a:solidFill>
                <a:latin typeface="微软雅黑" panose="020B0503020204020204" pitchFamily="34" charset="-122"/>
                <a:ea typeface="微软雅黑" panose="020B0503020204020204" pitchFamily="34" charset="-122"/>
              </a:endParaRPr>
            </a:p>
          </p:txBody>
        </p:sp>
      </p:grpSp>
      <p:grpSp>
        <p:nvGrpSpPr>
          <p:cNvPr id="9" name="组合 9"/>
          <p:cNvGrpSpPr/>
          <p:nvPr/>
        </p:nvGrpSpPr>
        <p:grpSpPr>
          <a:xfrm>
            <a:off x="3825996" y="3682743"/>
            <a:ext cx="7407806" cy="725591"/>
            <a:chOff x="3517956" y="5541314"/>
            <a:chExt cx="7038340" cy="689402"/>
          </a:xfrm>
        </p:grpSpPr>
        <p:sp>
          <p:nvSpPr>
            <p:cNvPr id="28687" name="Freeform 10"/>
            <p:cNvSpPr/>
            <p:nvPr/>
          </p:nvSpPr>
          <p:spPr bwMode="auto">
            <a:xfrm>
              <a:off x="3517956" y="5541314"/>
              <a:ext cx="7038340" cy="689402"/>
            </a:xfrm>
            <a:custGeom>
              <a:avLst/>
              <a:gdLst>
                <a:gd name="T0" fmla="*/ 2147483647 w 6425"/>
                <a:gd name="T1" fmla="*/ 0 h 911"/>
                <a:gd name="T2" fmla="*/ 2147483647 w 6425"/>
                <a:gd name="T3" fmla="*/ 0 h 911"/>
                <a:gd name="T4" fmla="*/ 2147483647 w 6425"/>
                <a:gd name="T5" fmla="*/ 2147483647 h 911"/>
                <a:gd name="T6" fmla="*/ 2147483647 w 6425"/>
                <a:gd name="T7" fmla="*/ 2147483647 h 911"/>
                <a:gd name="T8" fmla="*/ 2147483647 w 6425"/>
                <a:gd name="T9" fmla="*/ 2147483647 h 911"/>
                <a:gd name="T10" fmla="*/ 2147483647 w 6425"/>
                <a:gd name="T11" fmla="*/ 2147483647 h 911"/>
                <a:gd name="T12" fmla="*/ 0 w 6425"/>
                <a:gd name="T13" fmla="*/ 2147483647 h 911"/>
                <a:gd name="T14" fmla="*/ 0 w 6425"/>
                <a:gd name="T15" fmla="*/ 2147483647 h 911"/>
                <a:gd name="T16" fmla="*/ 2147483647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25"/>
                <a:gd name="T28" fmla="*/ 0 h 911"/>
                <a:gd name="T29" fmla="*/ 6425 w 6425"/>
                <a:gd name="T30" fmla="*/ 911 h 9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4D9A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endParaRPr lang="zh-CN" altLang="en-US" sz="1475">
                <a:solidFill>
                  <a:prstClr val="black"/>
                </a:solidFill>
                <a:latin typeface="微软雅黑" panose="020B0503020204020204" pitchFamily="34" charset="-122"/>
                <a:ea typeface="微软雅黑" panose="020B0503020204020204" pitchFamily="34" charset="-122"/>
              </a:endParaRPr>
            </a:p>
          </p:txBody>
        </p:sp>
        <p:sp>
          <p:nvSpPr>
            <p:cNvPr id="28684" name="矩形 71"/>
            <p:cNvSpPr>
              <a:spLocks noChangeArrowheads="1"/>
            </p:cNvSpPr>
            <p:nvPr/>
          </p:nvSpPr>
          <p:spPr bwMode="auto">
            <a:xfrm>
              <a:off x="4364689" y="5618741"/>
              <a:ext cx="5814002" cy="45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25"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系 统 特 点</a:t>
              </a:r>
              <a:endParaRPr lang="zh-CN" altLang="en-US" sz="2525"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椭圆 5"/>
            <p:cNvSpPr/>
            <p:nvPr/>
          </p:nvSpPr>
          <p:spPr>
            <a:xfrm>
              <a:off x="3619104" y="5597732"/>
              <a:ext cx="598170" cy="577772"/>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895">
                <a:latin typeface="微软雅黑" panose="020B0503020204020204" pitchFamily="34" charset="-122"/>
                <a:ea typeface="微软雅黑" panose="020B0503020204020204" pitchFamily="34" charset="-122"/>
              </a:endParaRPr>
            </a:p>
          </p:txBody>
        </p:sp>
        <p:sp>
          <p:nvSpPr>
            <p:cNvPr id="7" name="TextBox 60"/>
            <p:cNvSpPr txBox="1">
              <a:spLocks noChangeArrowheads="1"/>
            </p:cNvSpPr>
            <p:nvPr/>
          </p:nvSpPr>
          <p:spPr bwMode="auto">
            <a:xfrm>
              <a:off x="3755604" y="5625195"/>
              <a:ext cx="393371" cy="5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r>
                <a:rPr lang="en-US" altLang="zh-CN" sz="2945" b="1" dirty="0">
                  <a:solidFill>
                    <a:schemeClr val="accent1"/>
                  </a:solidFill>
                  <a:latin typeface="微软雅黑" panose="020B0503020204020204" pitchFamily="34" charset="-122"/>
                  <a:ea typeface="微软雅黑" panose="020B0503020204020204" pitchFamily="34" charset="-122"/>
                </a:rPr>
                <a:t>2</a:t>
              </a:r>
              <a:endParaRPr lang="en-US" altLang="zh-CN" sz="2945" b="1" dirty="0">
                <a:solidFill>
                  <a:schemeClr val="accent1"/>
                </a:solidFill>
                <a:latin typeface="微软雅黑" panose="020B0503020204020204" pitchFamily="34" charset="-122"/>
                <a:ea typeface="微软雅黑" panose="020B0503020204020204" pitchFamily="34" charset="-122"/>
              </a:endParaRPr>
            </a:p>
          </p:txBody>
        </p:sp>
      </p:grpSp>
      <p:grpSp>
        <p:nvGrpSpPr>
          <p:cNvPr id="13" name="组合 36"/>
          <p:cNvGrpSpPr/>
          <p:nvPr/>
        </p:nvGrpSpPr>
        <p:grpSpPr>
          <a:xfrm>
            <a:off x="3825728" y="5282879"/>
            <a:ext cx="7407806" cy="725591"/>
            <a:chOff x="3579495" y="4991681"/>
            <a:chExt cx="7038340" cy="689402"/>
          </a:xfrm>
        </p:grpSpPr>
        <p:grpSp>
          <p:nvGrpSpPr>
            <p:cNvPr id="14" name="组合 33"/>
            <p:cNvGrpSpPr/>
            <p:nvPr/>
          </p:nvGrpSpPr>
          <p:grpSpPr bwMode="auto">
            <a:xfrm>
              <a:off x="3579495" y="4991681"/>
              <a:ext cx="7038340" cy="689402"/>
              <a:chOff x="5447505" y="996442"/>
              <a:chExt cx="6696000" cy="602973"/>
            </a:xfrm>
          </p:grpSpPr>
          <p:sp>
            <p:nvSpPr>
              <p:cNvPr id="42" name="Freeform 10"/>
              <p:cNvSpPr/>
              <p:nvPr/>
            </p:nvSpPr>
            <p:spPr bwMode="auto">
              <a:xfrm>
                <a:off x="5447505" y="996442"/>
                <a:ext cx="6696000" cy="602973"/>
              </a:xfrm>
              <a:custGeom>
                <a:avLst/>
                <a:gdLst>
                  <a:gd name="T0" fmla="*/ 2147483647 w 6425"/>
                  <a:gd name="T1" fmla="*/ 0 h 911"/>
                  <a:gd name="T2" fmla="*/ 2147483647 w 6425"/>
                  <a:gd name="T3" fmla="*/ 0 h 911"/>
                  <a:gd name="T4" fmla="*/ 2147483647 w 6425"/>
                  <a:gd name="T5" fmla="*/ 2147483647 h 911"/>
                  <a:gd name="T6" fmla="*/ 2147483647 w 6425"/>
                  <a:gd name="T7" fmla="*/ 2147483647 h 911"/>
                  <a:gd name="T8" fmla="*/ 2147483647 w 6425"/>
                  <a:gd name="T9" fmla="*/ 2147483647 h 911"/>
                  <a:gd name="T10" fmla="*/ 2147483647 w 6425"/>
                  <a:gd name="T11" fmla="*/ 2147483647 h 911"/>
                  <a:gd name="T12" fmla="*/ 0 w 6425"/>
                  <a:gd name="T13" fmla="*/ 2147483647 h 911"/>
                  <a:gd name="T14" fmla="*/ 0 w 6425"/>
                  <a:gd name="T15" fmla="*/ 2147483647 h 911"/>
                  <a:gd name="T16" fmla="*/ 2147483647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25"/>
                  <a:gd name="T28" fmla="*/ 0 h 911"/>
                  <a:gd name="T29" fmla="*/ 6425 w 6425"/>
                  <a:gd name="T30" fmla="*/ 911 h 9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4D9A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endParaRPr lang="zh-CN" altLang="en-US" sz="1475">
                  <a:solidFill>
                    <a:prstClr val="black"/>
                  </a:solidFill>
                  <a:latin typeface="微软雅黑" panose="020B0503020204020204" pitchFamily="34" charset="-122"/>
                  <a:ea typeface="微软雅黑" panose="020B0503020204020204" pitchFamily="34" charset="-122"/>
                </a:endParaRPr>
              </a:p>
            </p:txBody>
          </p:sp>
          <p:sp>
            <p:nvSpPr>
              <p:cNvPr id="43" name="Oval 16"/>
              <p:cNvSpPr>
                <a:spLocks noChangeArrowheads="1"/>
              </p:cNvSpPr>
              <p:nvPr/>
            </p:nvSpPr>
            <p:spPr bwMode="auto">
              <a:xfrm>
                <a:off x="5550693" y="1039840"/>
                <a:ext cx="503238" cy="504797"/>
              </a:xfrm>
              <a:prstGeom prst="ellipse">
                <a:avLst/>
              </a:prstGeom>
              <a:solidFill>
                <a:srgbClr val="183A5D"/>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endParaRPr lang="zh-CN" altLang="en-US" sz="1475">
                  <a:solidFill>
                    <a:prstClr val="black"/>
                  </a:solidFill>
                  <a:latin typeface="微软雅黑" panose="020B0503020204020204" pitchFamily="34" charset="-122"/>
                  <a:ea typeface="微软雅黑" panose="020B0503020204020204" pitchFamily="34" charset="-122"/>
                </a:endParaRPr>
              </a:p>
            </p:txBody>
          </p:sp>
        </p:grpSp>
        <p:sp>
          <p:nvSpPr>
            <p:cNvPr id="39" name="矩形 71"/>
            <p:cNvSpPr>
              <a:spLocks noChangeArrowheads="1"/>
            </p:cNvSpPr>
            <p:nvPr/>
          </p:nvSpPr>
          <p:spPr bwMode="auto">
            <a:xfrm>
              <a:off x="4479925" y="5108324"/>
              <a:ext cx="5814002" cy="45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25"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系 统 实 操 培 训</a:t>
              </a:r>
              <a:endParaRPr lang="en-US" altLang="zh-CN" sz="2525"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椭圆 39"/>
            <p:cNvSpPr/>
            <p:nvPr/>
          </p:nvSpPr>
          <p:spPr>
            <a:xfrm>
              <a:off x="3732530" y="5047496"/>
              <a:ext cx="598170" cy="577772"/>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895">
                <a:latin typeface="微软雅黑" panose="020B0503020204020204" pitchFamily="34" charset="-122"/>
                <a:ea typeface="微软雅黑" panose="020B0503020204020204" pitchFamily="34" charset="-122"/>
              </a:endParaRPr>
            </a:p>
          </p:txBody>
        </p:sp>
        <p:sp>
          <p:nvSpPr>
            <p:cNvPr id="41" name="TextBox 60"/>
            <p:cNvSpPr txBox="1">
              <a:spLocks noChangeArrowheads="1"/>
            </p:cNvSpPr>
            <p:nvPr/>
          </p:nvSpPr>
          <p:spPr bwMode="auto">
            <a:xfrm>
              <a:off x="3756207" y="5108616"/>
              <a:ext cx="393371" cy="5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0" fontAlgn="base" hangingPunct="0">
                <a:spcBef>
                  <a:spcPct val="0"/>
                </a:spcBef>
                <a:spcAft>
                  <a:spcPct val="0"/>
                </a:spcAft>
              </a:pPr>
              <a:r>
                <a:rPr lang="en-US" altLang="zh-CN" sz="2945" b="1" dirty="0">
                  <a:solidFill>
                    <a:schemeClr val="accent1"/>
                  </a:solidFill>
                  <a:latin typeface="微软雅黑" panose="020B0503020204020204" pitchFamily="34" charset="-122"/>
                  <a:ea typeface="微软雅黑" panose="020B0503020204020204" pitchFamily="34" charset="-122"/>
                </a:rPr>
                <a:t>3</a:t>
              </a:r>
              <a:endParaRPr lang="en-US" altLang="zh-CN" sz="2945" b="1" dirty="0">
                <a:solidFill>
                  <a:schemeClr val="accent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343535" y="161290"/>
            <a:ext cx="3203575" cy="521970"/>
          </a:xfrm>
          <a:prstGeom prst="rect">
            <a:avLst/>
          </a:prstGeom>
          <a:noFill/>
        </p:spPr>
        <p:txBody>
          <a:bodyPr wrap="square" rtlCol="0">
            <a:spAutoFit/>
          </a:bodyPr>
          <a:p>
            <a:r>
              <a:rPr lang="zh-CN" altLang="en-US"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目 录</a:t>
            </a:r>
            <a:endParaRPr lang="zh-CN" altLang="en-US"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AutoShape 14"/>
          <p:cNvSpPr>
            <a:spLocks noChangeArrowheads="1"/>
          </p:cNvSpPr>
          <p:nvPr/>
        </p:nvSpPr>
        <p:spPr bwMode="auto">
          <a:xfrm flipH="1">
            <a:off x="1021080" y="3002915"/>
            <a:ext cx="10975975" cy="890270"/>
          </a:xfrm>
          <a:prstGeom prst="roundRect">
            <a:avLst>
              <a:gd name="adj" fmla="val 16667"/>
            </a:avLst>
          </a:prstGeom>
          <a:solidFill>
            <a:srgbClr val="3B526D"/>
          </a:solidFill>
          <a:ln w="9525" algn="ctr">
            <a:solidFill>
              <a:schemeClr val="accent1"/>
            </a:solidFill>
            <a:round/>
          </a:ln>
          <a:effectLst>
            <a:outerShdw blurRad="76200" dir="13500000" sy="23000" kx="1200000" algn="br" rotWithShape="0">
              <a:prstClr val="black">
                <a:alpha val="20000"/>
              </a:prstClr>
            </a:outerShdw>
          </a:effectLst>
        </p:spPr>
        <p:txBody>
          <a:bodyPr wrap="none" lIns="2520000" anchor="ctr"/>
          <a:lstStyle/>
          <a:p>
            <a:pPr eaLnBrk="1" fontAlgn="auto" hangingPunct="1">
              <a:spcBef>
                <a:spcPts val="0"/>
              </a:spcBef>
              <a:spcAft>
                <a:spcPts val="0"/>
              </a:spcAft>
              <a:buClr>
                <a:srgbClr val="808000"/>
              </a:buClr>
              <a:buSzPct val="75000"/>
              <a:defRPr/>
            </a:pPr>
            <a:endParaRPr lang="zh-CN" altLang="en-US" dirty="0">
              <a:latin typeface="+mn-lt"/>
              <a:ea typeface="+mn-ea"/>
            </a:endParaRPr>
          </a:p>
        </p:txBody>
      </p:sp>
      <p:sp>
        <p:nvSpPr>
          <p:cNvPr id="4" name="折角形 3"/>
          <p:cNvSpPr/>
          <p:nvPr/>
        </p:nvSpPr>
        <p:spPr>
          <a:xfrm>
            <a:off x="1003300" y="3040380"/>
            <a:ext cx="1704340" cy="934085"/>
          </a:xfrm>
          <a:prstGeom prst="foldedCorner">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13"/>
          <p:cNvSpPr>
            <a:spLocks noChangeArrowheads="1"/>
          </p:cNvSpPr>
          <p:nvPr/>
        </p:nvSpPr>
        <p:spPr bwMode="auto">
          <a:xfrm>
            <a:off x="1003300" y="3076575"/>
            <a:ext cx="17043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4400" dirty="0">
                <a:solidFill>
                  <a:srgbClr val="0070C0"/>
                </a:solidFill>
                <a:cs typeface="微软雅黑" panose="020B0503020204020204" pitchFamily="34" charset="-122"/>
                <a:sym typeface="+mn-ea"/>
              </a:rPr>
              <a:t>1</a:t>
            </a:r>
            <a:r>
              <a:rPr lang="zh-CN" altLang="en-US" sz="4400" dirty="0">
                <a:solidFill>
                  <a:srgbClr val="0070C0"/>
                </a:solidFill>
                <a:cs typeface="微软雅黑" panose="020B0503020204020204" pitchFamily="34" charset="-122"/>
                <a:sym typeface="+mn-ea"/>
              </a:rPr>
              <a:t>. </a:t>
            </a:r>
            <a:endParaRPr lang="en-US" altLang="zh-CN" sz="4400" b="1">
              <a:solidFill>
                <a:srgbClr val="4B72A4"/>
              </a:solidFill>
              <a:latin typeface="微软雅黑" panose="020B0503020204020204" pitchFamily="34" charset="-122"/>
              <a:ea typeface="微软雅黑" panose="020B0503020204020204" pitchFamily="34" charset="-122"/>
            </a:endParaRPr>
          </a:p>
        </p:txBody>
      </p:sp>
      <p:sp>
        <p:nvSpPr>
          <p:cNvPr id="6" name="Rectangle 13"/>
          <p:cNvSpPr>
            <a:spLocks noChangeArrowheads="1"/>
          </p:cNvSpPr>
          <p:nvPr/>
        </p:nvSpPr>
        <p:spPr bwMode="auto">
          <a:xfrm>
            <a:off x="3710305" y="3152775"/>
            <a:ext cx="589534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a:solidFill>
                  <a:schemeClr val="bg1"/>
                </a:solidFill>
                <a:latin typeface="微软雅黑" panose="020B0503020204020204" pitchFamily="34" charset="-122"/>
                <a:ea typeface="微软雅黑" panose="020B0503020204020204" pitchFamily="34" charset="-122"/>
              </a:rPr>
              <a:t>系 统 培 训 目 的</a:t>
            </a:r>
            <a:endParaRPr lang="zh-CN" altLang="en-US" sz="3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500"/>
                                        <p:tgtEl>
                                          <p:spTgt spid="4"/>
                                        </p:tgtEl>
                                      </p:cBhvr>
                                    </p:animEffect>
                                  </p:childTnLst>
                                </p:cTn>
                              </p:par>
                              <p:par>
                                <p:cTn id="8" presetID="22" presetClass="entr" presetSubtype="8"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04800" y="113665"/>
            <a:ext cx="5590540" cy="520700"/>
          </a:xfrm>
        </p:spPr>
        <p:txBody>
          <a:bodyPr/>
          <a:lstStyle/>
          <a:p>
            <a:r>
              <a:rPr lang="zh-CN" altLang="en-US" sz="2800" dirty="0">
                <a:solidFill>
                  <a:srgbClr val="0070C0"/>
                </a:solidFill>
                <a:cs typeface="微软雅黑" panose="020B0503020204020204" pitchFamily="34" charset="-122"/>
                <a:sym typeface="+mn-ea"/>
              </a:rPr>
              <a:t>1. 培 训 目 的</a:t>
            </a:r>
            <a:endParaRPr lang="zh-CN" altLang="en-US" sz="2800" dirty="0">
              <a:solidFill>
                <a:srgbClr val="0070C0"/>
              </a:solidFill>
              <a:cs typeface="微软雅黑" panose="020B0503020204020204" pitchFamily="34" charset="-122"/>
              <a:sym typeface="+mn-ea"/>
            </a:endParaRPr>
          </a:p>
        </p:txBody>
      </p:sp>
      <p:sp>
        <p:nvSpPr>
          <p:cNvPr id="100" name="文本框 99"/>
          <p:cNvSpPr txBox="1"/>
          <p:nvPr/>
        </p:nvSpPr>
        <p:spPr>
          <a:xfrm>
            <a:off x="669290" y="2540000"/>
            <a:ext cx="11069320" cy="1938020"/>
          </a:xfrm>
          <a:prstGeom prst="rect">
            <a:avLst/>
          </a:prstGeom>
          <a:noFill/>
          <a:ln w="9525">
            <a:noFill/>
          </a:ln>
        </p:spPr>
        <p:txBody>
          <a:bodyPr wrap="square">
            <a:spAutoFit/>
          </a:bodyPr>
          <a:p>
            <a:pPr indent="381000"/>
            <a:r>
              <a:rPr lang="en-US" altLang="zh-CN" sz="2400" b="0">
                <a:ea typeface="宋体" panose="02010600030101010101" pitchFamily="2" charset="-122"/>
              </a:rPr>
              <a:t>   </a:t>
            </a:r>
            <a:r>
              <a:rPr lang="zh-CN" sz="2400" b="0">
                <a:ea typeface="宋体" panose="02010600030101010101" pitchFamily="2" charset="-122"/>
              </a:rPr>
              <a:t>通过此次基层公共服务（一门式）平台集中培训，提升镇村（社区）的一门式公共服务工作理念，提高镇村（社区）综合窗口工作人员业务受理能力，系统操作能力，实现政务服务事项一窗办、就近办，提高区、镇、村、市四级联动办事能力。        </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AutoShape 14"/>
          <p:cNvSpPr>
            <a:spLocks noChangeArrowheads="1"/>
          </p:cNvSpPr>
          <p:nvPr/>
        </p:nvSpPr>
        <p:spPr bwMode="auto">
          <a:xfrm flipH="1">
            <a:off x="1021080" y="3002915"/>
            <a:ext cx="10975975" cy="890270"/>
          </a:xfrm>
          <a:prstGeom prst="roundRect">
            <a:avLst>
              <a:gd name="adj" fmla="val 16667"/>
            </a:avLst>
          </a:prstGeom>
          <a:solidFill>
            <a:srgbClr val="3B526D"/>
          </a:solidFill>
          <a:ln w="9525" algn="ctr">
            <a:solidFill>
              <a:schemeClr val="accent1"/>
            </a:solidFill>
            <a:round/>
          </a:ln>
          <a:effectLst>
            <a:outerShdw blurRad="76200" dir="13500000" sy="23000" kx="1200000" algn="br" rotWithShape="0">
              <a:prstClr val="black">
                <a:alpha val="20000"/>
              </a:prstClr>
            </a:outerShdw>
          </a:effectLst>
        </p:spPr>
        <p:txBody>
          <a:bodyPr wrap="none" lIns="2520000" anchor="ctr"/>
          <a:lstStyle/>
          <a:p>
            <a:pPr eaLnBrk="1" fontAlgn="auto" hangingPunct="1">
              <a:spcBef>
                <a:spcPts val="0"/>
              </a:spcBef>
              <a:spcAft>
                <a:spcPts val="0"/>
              </a:spcAft>
              <a:buClr>
                <a:srgbClr val="808000"/>
              </a:buClr>
              <a:buSzPct val="75000"/>
              <a:defRPr/>
            </a:pPr>
            <a:endParaRPr lang="zh-CN" altLang="en-US" dirty="0">
              <a:latin typeface="+mn-lt"/>
              <a:ea typeface="+mn-ea"/>
            </a:endParaRPr>
          </a:p>
        </p:txBody>
      </p:sp>
      <p:sp>
        <p:nvSpPr>
          <p:cNvPr id="4" name="折角形 3"/>
          <p:cNvSpPr/>
          <p:nvPr/>
        </p:nvSpPr>
        <p:spPr>
          <a:xfrm>
            <a:off x="1003300" y="3040380"/>
            <a:ext cx="1704340" cy="934085"/>
          </a:xfrm>
          <a:prstGeom prst="foldedCorner">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13"/>
          <p:cNvSpPr>
            <a:spLocks noChangeArrowheads="1"/>
          </p:cNvSpPr>
          <p:nvPr/>
        </p:nvSpPr>
        <p:spPr bwMode="auto">
          <a:xfrm>
            <a:off x="1003300" y="3076575"/>
            <a:ext cx="17043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4400" dirty="0">
                <a:solidFill>
                  <a:srgbClr val="0070C0"/>
                </a:solidFill>
                <a:cs typeface="微软雅黑" panose="020B0503020204020204" pitchFamily="34" charset="-122"/>
                <a:sym typeface="+mn-ea"/>
              </a:rPr>
              <a:t>2</a:t>
            </a:r>
            <a:r>
              <a:rPr lang="zh-CN" altLang="en-US" sz="4400" dirty="0">
                <a:solidFill>
                  <a:srgbClr val="0070C0"/>
                </a:solidFill>
                <a:cs typeface="微软雅黑" panose="020B0503020204020204" pitchFamily="34" charset="-122"/>
                <a:sym typeface="+mn-ea"/>
              </a:rPr>
              <a:t>. </a:t>
            </a:r>
            <a:endParaRPr lang="en-US" altLang="zh-CN" sz="4400" b="1">
              <a:solidFill>
                <a:srgbClr val="4B72A4"/>
              </a:solidFill>
              <a:latin typeface="微软雅黑" panose="020B0503020204020204" pitchFamily="34" charset="-122"/>
              <a:ea typeface="微软雅黑" panose="020B0503020204020204" pitchFamily="34" charset="-122"/>
            </a:endParaRPr>
          </a:p>
        </p:txBody>
      </p:sp>
      <p:sp>
        <p:nvSpPr>
          <p:cNvPr id="6" name="Rectangle 13"/>
          <p:cNvSpPr>
            <a:spLocks noChangeArrowheads="1"/>
          </p:cNvSpPr>
          <p:nvPr/>
        </p:nvSpPr>
        <p:spPr bwMode="auto">
          <a:xfrm>
            <a:off x="3710305" y="3152775"/>
            <a:ext cx="589534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a:solidFill>
                  <a:schemeClr val="bg1"/>
                </a:solidFill>
                <a:latin typeface="微软雅黑" panose="020B0503020204020204" pitchFamily="34" charset="-122"/>
                <a:ea typeface="微软雅黑" panose="020B0503020204020204" pitchFamily="34" charset="-122"/>
              </a:rPr>
              <a:t>系 统 特 点</a:t>
            </a:r>
            <a:endParaRPr lang="zh-CN" altLang="en-US" sz="3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500"/>
                                        <p:tgtEl>
                                          <p:spTgt spid="4"/>
                                        </p:tgtEl>
                                      </p:cBhvr>
                                    </p:animEffect>
                                  </p:childTnLst>
                                </p:cTn>
                              </p:par>
                              <p:par>
                                <p:cTn id="8" presetID="22" presetClass="entr" presetSubtype="8"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339725" y="1259840"/>
            <a:ext cx="3571240" cy="5519420"/>
          </a:xfrm>
          <a:prstGeom prst="roundRect">
            <a:avLst>
              <a:gd name="adj" fmla="val 5617"/>
            </a:avLst>
          </a:prstGeom>
          <a:solidFill>
            <a:srgbClr val="4D9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圆角矩形 6"/>
          <p:cNvSpPr/>
          <p:nvPr/>
        </p:nvSpPr>
        <p:spPr>
          <a:xfrm>
            <a:off x="4547235" y="1259205"/>
            <a:ext cx="3696335" cy="5520055"/>
          </a:xfrm>
          <a:prstGeom prst="roundRect">
            <a:avLst>
              <a:gd name="adj" fmla="val 5617"/>
            </a:avLst>
          </a:prstGeom>
          <a:solidFill>
            <a:srgbClr val="41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圆角矩形 7"/>
          <p:cNvSpPr/>
          <p:nvPr/>
        </p:nvSpPr>
        <p:spPr>
          <a:xfrm>
            <a:off x="8903970" y="1259840"/>
            <a:ext cx="3571240" cy="5519420"/>
          </a:xfrm>
          <a:prstGeom prst="roundRect">
            <a:avLst>
              <a:gd name="adj" fmla="val 561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9" name="组合 8"/>
          <p:cNvGrpSpPr/>
          <p:nvPr/>
        </p:nvGrpSpPr>
        <p:grpSpPr>
          <a:xfrm>
            <a:off x="3913845" y="3407805"/>
            <a:ext cx="633264" cy="633264"/>
            <a:chOff x="2909468" y="2944906"/>
            <a:chExt cx="682171" cy="682171"/>
          </a:xfrm>
        </p:grpSpPr>
        <p:sp>
          <p:nvSpPr>
            <p:cNvPr id="10" name="椭圆 9"/>
            <p:cNvSpPr/>
            <p:nvPr/>
          </p:nvSpPr>
          <p:spPr>
            <a:xfrm>
              <a:off x="2909468" y="2944906"/>
              <a:ext cx="682171" cy="682171"/>
            </a:xfrm>
            <a:prstGeom prst="ellipse">
              <a:avLst/>
            </a:prstGeom>
            <a:solidFill>
              <a:srgbClr val="4B72A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燕尾形 10"/>
            <p:cNvSpPr/>
            <p:nvPr/>
          </p:nvSpPr>
          <p:spPr>
            <a:xfrm>
              <a:off x="3122806" y="3055446"/>
              <a:ext cx="255494" cy="441936"/>
            </a:xfrm>
            <a:prstGeom prst="chevron">
              <a:avLst>
                <a:gd name="adj" fmla="val 736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244181" y="3398915"/>
            <a:ext cx="633264" cy="633264"/>
            <a:chOff x="2909468" y="2944906"/>
            <a:chExt cx="682171" cy="682171"/>
          </a:xfrm>
        </p:grpSpPr>
        <p:sp>
          <p:nvSpPr>
            <p:cNvPr id="13" name="椭圆 12"/>
            <p:cNvSpPr/>
            <p:nvPr/>
          </p:nvSpPr>
          <p:spPr>
            <a:xfrm>
              <a:off x="2909468" y="2944906"/>
              <a:ext cx="682171" cy="682171"/>
            </a:xfrm>
            <a:prstGeom prst="ellipse">
              <a:avLst/>
            </a:prstGeom>
            <a:solidFill>
              <a:srgbClr val="4B72A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燕尾形 13"/>
            <p:cNvSpPr/>
            <p:nvPr/>
          </p:nvSpPr>
          <p:spPr>
            <a:xfrm>
              <a:off x="3122806" y="3065023"/>
              <a:ext cx="255494" cy="441936"/>
            </a:xfrm>
            <a:prstGeom prst="chevron">
              <a:avLst>
                <a:gd name="adj" fmla="val 713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5" name="椭圆 14"/>
          <p:cNvSpPr/>
          <p:nvPr/>
        </p:nvSpPr>
        <p:spPr>
          <a:xfrm>
            <a:off x="1642282" y="1946474"/>
            <a:ext cx="844806" cy="844806"/>
          </a:xfrm>
          <a:prstGeom prst="ellipse">
            <a:avLst/>
          </a:prstGeom>
          <a:solidFill>
            <a:srgbClr val="FFFE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6" name="椭圆 15"/>
          <p:cNvSpPr/>
          <p:nvPr/>
        </p:nvSpPr>
        <p:spPr>
          <a:xfrm>
            <a:off x="10267511" y="1946474"/>
            <a:ext cx="844806" cy="844806"/>
          </a:xfrm>
          <a:prstGeom prst="ellipse">
            <a:avLst/>
          </a:prstGeom>
          <a:solidFill>
            <a:srgbClr val="FFFE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7" name="椭圆 16"/>
          <p:cNvSpPr/>
          <p:nvPr/>
        </p:nvSpPr>
        <p:spPr>
          <a:xfrm>
            <a:off x="5955214" y="1962984"/>
            <a:ext cx="844806" cy="844806"/>
          </a:xfrm>
          <a:prstGeom prst="ellipse">
            <a:avLst/>
          </a:prstGeom>
          <a:solidFill>
            <a:srgbClr val="FFFE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591395" y="3697888"/>
            <a:ext cx="2980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903692" y="3697888"/>
            <a:ext cx="2980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9292189" y="3697888"/>
            <a:ext cx="2980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39"/>
          <p:cNvSpPr txBox="1"/>
          <p:nvPr/>
        </p:nvSpPr>
        <p:spPr>
          <a:xfrm>
            <a:off x="409575" y="3978275"/>
            <a:ext cx="3420745" cy="2416175"/>
          </a:xfrm>
          <a:prstGeom prst="rect">
            <a:avLst/>
          </a:prstGeom>
          <a:noFill/>
        </p:spPr>
        <p:txBody>
          <a:bodyPr wrap="square" rtlCol="0">
            <a:spAutoFit/>
          </a:bodyPr>
          <a:lstStyle/>
          <a:p>
            <a:pPr algn="just">
              <a:lnSpc>
                <a:spcPct val="120000"/>
              </a:lnSpc>
              <a:buClrTx/>
              <a:buSzTx/>
              <a:buFontTx/>
              <a:buNone/>
            </a:pPr>
            <a:r>
              <a:rPr lang="zh-CN" altLang="en-US"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办事群众可就近选择政务服务、公共服务窗口申请办理对应事项，受理部门和实际承办部门按照</a:t>
            </a:r>
            <a:r>
              <a:rPr lang="en-US" altLang="zh-CN"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a:t>
            </a:r>
            <a:r>
              <a:rPr lang="zh-CN" altLang="en-US"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审批权属不变、数据网络流通、批件快捷送达</a:t>
            </a:r>
            <a:r>
              <a:rPr lang="en-US" altLang="zh-CN"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a:t>
            </a:r>
            <a:r>
              <a:rPr lang="zh-CN" altLang="en-US"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模式进行内部流转，并向企业和群众提供或告知办理结果。</a:t>
            </a:r>
            <a:endParaRPr lang="en-US" altLang="zh-CN" noProof="0" dirty="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26" name="TextBox 39"/>
          <p:cNvSpPr txBox="1"/>
          <p:nvPr/>
        </p:nvSpPr>
        <p:spPr>
          <a:xfrm>
            <a:off x="4523105" y="3857625"/>
            <a:ext cx="3720465" cy="2745740"/>
          </a:xfrm>
          <a:prstGeom prst="rect">
            <a:avLst/>
          </a:prstGeom>
          <a:noFill/>
        </p:spPr>
        <p:txBody>
          <a:bodyPr wrap="square" rtlCol="0">
            <a:spAutoFit/>
          </a:bodyPr>
          <a:lstStyle/>
          <a:p>
            <a:pPr algn="just">
              <a:lnSpc>
                <a:spcPct val="120000"/>
              </a:lnSpc>
              <a:buClrTx/>
              <a:buSzTx/>
              <a:buFontTx/>
              <a:buNone/>
            </a:pPr>
            <a:r>
              <a:rPr lang="zh-CN" altLang="en-US" sz="160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件事”是指企业、群众需办理的一个事项，既可以是单独的“一件事情”，也可以是需到多个部门办理或多件相关的“事”“一揽子事”，经过梳理整合、流程再造后，变成企业、群众眼中或窗口统一办理的“一件事”；</a:t>
            </a:r>
            <a:endParaRPr lang="zh-CN" altLang="en-US" sz="160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buClrTx/>
              <a:buSzTx/>
              <a:buFontTx/>
              <a:buNone/>
            </a:pPr>
            <a:r>
              <a:rPr lang="zh-CN" altLang="en-US" sz="160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“一次办”指一次告知、一次表单、一次联办、一次办好，线上一次登录、一网通办，线下只进一扇门、最多跑一次。</a:t>
            </a:r>
            <a:endParaRPr lang="zh-CN" altLang="en-US" sz="160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TextBox 39"/>
          <p:cNvSpPr txBox="1"/>
          <p:nvPr/>
        </p:nvSpPr>
        <p:spPr>
          <a:xfrm>
            <a:off x="8973820" y="3880485"/>
            <a:ext cx="3442335" cy="1087755"/>
          </a:xfrm>
          <a:prstGeom prst="rect">
            <a:avLst/>
          </a:prstGeom>
          <a:noFill/>
        </p:spPr>
        <p:txBody>
          <a:bodyPr wrap="square" rtlCol="0">
            <a:spAutoFit/>
          </a:bodyPr>
          <a:lstStyle/>
          <a:p>
            <a:pPr algn="just">
              <a:lnSpc>
                <a:spcPct val="120000"/>
              </a:lnSpc>
              <a:buClrTx/>
              <a:buSzTx/>
              <a:buFontTx/>
            </a:pPr>
            <a:r>
              <a:rPr lang="zh-CN" altLang="en-US"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村级开具的证明可通过系统证明模板填写信息即可实现线上打印，线下加盖公章</a:t>
            </a:r>
            <a:endParaRPr lang="zh-CN" altLang="en-US"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文本框 35"/>
          <p:cNvSpPr txBox="1"/>
          <p:nvPr/>
        </p:nvSpPr>
        <p:spPr>
          <a:xfrm>
            <a:off x="1219835" y="2829560"/>
            <a:ext cx="1689735" cy="607695"/>
          </a:xfrm>
          <a:prstGeom prst="rect">
            <a:avLst/>
          </a:prstGeom>
          <a:noFill/>
        </p:spPr>
        <p:txBody>
          <a:bodyPr wrap="square" rtlCol="0">
            <a:spAutoFit/>
          </a:bodyPr>
          <a:lstStyle/>
          <a:p>
            <a:pPr algn="ctr">
              <a:lnSpc>
                <a:spcPct val="120000"/>
              </a:lnSpc>
            </a:pPr>
            <a:r>
              <a:rPr lang="zh-CN" altLang="en-US" sz="2800" b="1" dirty="0" smtClean="0">
                <a:solidFill>
                  <a:schemeClr val="bg1"/>
                </a:solidFill>
                <a:latin typeface="微软雅黑" panose="020B0503020204020204" pitchFamily="34" charset="-122"/>
                <a:ea typeface="微软雅黑" panose="020B0503020204020204" pitchFamily="34" charset="-122"/>
              </a:rPr>
              <a:t>全域通办</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946650" y="2829560"/>
            <a:ext cx="2937510" cy="607695"/>
          </a:xfrm>
          <a:prstGeom prst="rect">
            <a:avLst/>
          </a:prstGeom>
          <a:noFill/>
        </p:spPr>
        <p:txBody>
          <a:bodyPr wrap="square" rtlCol="0">
            <a:spAutoFit/>
          </a:bodyPr>
          <a:lstStyle/>
          <a:p>
            <a:pPr algn="ctr">
              <a:lnSpc>
                <a:spcPct val="120000"/>
              </a:lnSpc>
            </a:pPr>
            <a:r>
              <a:rPr lang="zh-CN" altLang="en-US" sz="2800" b="1" dirty="0" smtClean="0">
                <a:solidFill>
                  <a:schemeClr val="bg1"/>
                </a:solidFill>
                <a:latin typeface="微软雅黑" panose="020B0503020204020204" pitchFamily="34" charset="-122"/>
                <a:ea typeface="微软雅黑" panose="020B0503020204020204" pitchFamily="34" charset="-122"/>
              </a:rPr>
              <a:t>一件事一次办</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9864725" y="2829560"/>
            <a:ext cx="1801495" cy="607695"/>
          </a:xfrm>
          <a:prstGeom prst="rect">
            <a:avLst/>
          </a:prstGeom>
          <a:noFill/>
        </p:spPr>
        <p:txBody>
          <a:bodyPr wrap="square" rtlCol="0">
            <a:spAutoFit/>
          </a:bodyPr>
          <a:lstStyle/>
          <a:p>
            <a:pPr algn="ctr">
              <a:lnSpc>
                <a:spcPct val="120000"/>
              </a:lnSpc>
            </a:pPr>
            <a:r>
              <a:rPr lang="zh-CN" altLang="en-US" sz="2800" b="1" dirty="0" smtClean="0">
                <a:solidFill>
                  <a:schemeClr val="bg1"/>
                </a:solidFill>
                <a:latin typeface="微软雅黑" panose="020B0503020204020204" pitchFamily="34" charset="-122"/>
                <a:ea typeface="微软雅黑" panose="020B0503020204020204" pitchFamily="34" charset="-122"/>
              </a:rPr>
              <a:t>证明开具</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71" name="标题 2"/>
          <p:cNvSpPr>
            <a:spLocks noGrp="1"/>
          </p:cNvSpPr>
          <p:nvPr/>
        </p:nvSpPr>
        <p:spPr>
          <a:xfrm>
            <a:off x="266700" y="113665"/>
            <a:ext cx="5933440" cy="539750"/>
          </a:xfrm>
          <a:prstGeom prst="rect">
            <a:avLst/>
          </a:prstGeom>
        </p:spPr>
        <p:txBody>
          <a:bodyPr lIns="121917" tIns="60958" rIns="121917" bIns="60958"/>
          <a:lstStyle>
            <a:lvl1pPr algn="l" defTabSz="1281430" rtl="0" eaLnBrk="0" fontAlgn="base" hangingPunct="0">
              <a:spcBef>
                <a:spcPct val="0"/>
              </a:spcBef>
              <a:spcAft>
                <a:spcPct val="0"/>
              </a:spcAft>
              <a:defRPr sz="3790" b="1" kern="1200">
                <a:solidFill>
                  <a:schemeClr val="bg1"/>
                </a:solidFill>
                <a:latin typeface="微软雅黑" panose="020B0503020204020204" pitchFamily="34" charset="-122"/>
                <a:ea typeface="微软雅黑" panose="020B0503020204020204" pitchFamily="34" charset="-122"/>
                <a:cs typeface="+mj-cs"/>
              </a:defRPr>
            </a:lvl1pPr>
            <a:lvl2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4572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9144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3716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1828165"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algn="l">
              <a:buClrTx/>
              <a:buSzTx/>
              <a:buFontTx/>
            </a:pPr>
            <a:endParaRPr lang="zh-CN" altLang="en-US" sz="2800" dirty="0">
              <a:solidFill>
                <a:srgbClr val="0070C0"/>
              </a:solidFill>
              <a:cs typeface="微软雅黑" panose="020B0503020204020204" pitchFamily="34" charset="-122"/>
              <a:sym typeface="+mn-ea"/>
            </a:endParaRPr>
          </a:p>
        </p:txBody>
      </p:sp>
      <p:sp>
        <p:nvSpPr>
          <p:cNvPr id="80" name="Freeform 285"/>
          <p:cNvSpPr>
            <a:spLocks noEditPoints="1"/>
          </p:cNvSpPr>
          <p:nvPr/>
        </p:nvSpPr>
        <p:spPr bwMode="auto">
          <a:xfrm>
            <a:off x="6140971" y="2134526"/>
            <a:ext cx="450000" cy="468000"/>
          </a:xfrm>
          <a:custGeom>
            <a:avLst/>
            <a:gdLst>
              <a:gd name="T0" fmla="*/ 101 w 201"/>
              <a:gd name="T1" fmla="*/ 60 h 203"/>
              <a:gd name="T2" fmla="*/ 58 w 201"/>
              <a:gd name="T3" fmla="*/ 103 h 203"/>
              <a:gd name="T4" fmla="*/ 101 w 201"/>
              <a:gd name="T5" fmla="*/ 147 h 203"/>
              <a:gd name="T6" fmla="*/ 144 w 201"/>
              <a:gd name="T7" fmla="*/ 103 h 203"/>
              <a:gd name="T8" fmla="*/ 101 w 201"/>
              <a:gd name="T9" fmla="*/ 60 h 203"/>
              <a:gd name="T10" fmla="*/ 180 w 201"/>
              <a:gd name="T11" fmla="*/ 101 h 203"/>
              <a:gd name="T12" fmla="*/ 180 w 201"/>
              <a:gd name="T13" fmla="*/ 95 h 203"/>
              <a:gd name="T14" fmla="*/ 201 w 201"/>
              <a:gd name="T15" fmla="*/ 90 h 203"/>
              <a:gd name="T16" fmla="*/ 193 w 201"/>
              <a:gd name="T17" fmla="*/ 61 h 203"/>
              <a:gd name="T18" fmla="*/ 172 w 201"/>
              <a:gd name="T19" fmla="*/ 67 h 203"/>
              <a:gd name="T20" fmla="*/ 162 w 201"/>
              <a:gd name="T21" fmla="*/ 51 h 203"/>
              <a:gd name="T22" fmla="*/ 176 w 201"/>
              <a:gd name="T23" fmla="*/ 34 h 203"/>
              <a:gd name="T24" fmla="*/ 153 w 201"/>
              <a:gd name="T25" fmla="*/ 15 h 203"/>
              <a:gd name="T26" fmla="*/ 139 w 201"/>
              <a:gd name="T27" fmla="*/ 32 h 203"/>
              <a:gd name="T28" fmla="*/ 115 w 201"/>
              <a:gd name="T29" fmla="*/ 23 h 203"/>
              <a:gd name="T30" fmla="*/ 115 w 201"/>
              <a:gd name="T31" fmla="*/ 1 h 203"/>
              <a:gd name="T32" fmla="*/ 101 w 201"/>
              <a:gd name="T33" fmla="*/ 0 h 203"/>
              <a:gd name="T34" fmla="*/ 86 w 201"/>
              <a:gd name="T35" fmla="*/ 1 h 203"/>
              <a:gd name="T36" fmla="*/ 86 w 201"/>
              <a:gd name="T37" fmla="*/ 23 h 203"/>
              <a:gd name="T38" fmla="*/ 68 w 201"/>
              <a:gd name="T39" fmla="*/ 29 h 203"/>
              <a:gd name="T40" fmla="*/ 55 w 201"/>
              <a:gd name="T41" fmla="*/ 11 h 203"/>
              <a:gd name="T42" fmla="*/ 31 w 201"/>
              <a:gd name="T43" fmla="*/ 28 h 203"/>
              <a:gd name="T44" fmla="*/ 43 w 201"/>
              <a:gd name="T45" fmla="*/ 46 h 203"/>
              <a:gd name="T46" fmla="*/ 32 w 201"/>
              <a:gd name="T47" fmla="*/ 60 h 203"/>
              <a:gd name="T48" fmla="*/ 12 w 201"/>
              <a:gd name="T49" fmla="*/ 53 h 203"/>
              <a:gd name="T50" fmla="*/ 1 w 201"/>
              <a:gd name="T51" fmla="*/ 81 h 203"/>
              <a:gd name="T52" fmla="*/ 22 w 201"/>
              <a:gd name="T53" fmla="*/ 88 h 203"/>
              <a:gd name="T54" fmla="*/ 21 w 201"/>
              <a:gd name="T55" fmla="*/ 101 h 203"/>
              <a:gd name="T56" fmla="*/ 21 w 201"/>
              <a:gd name="T57" fmla="*/ 107 h 203"/>
              <a:gd name="T58" fmla="*/ 0 w 201"/>
              <a:gd name="T59" fmla="*/ 113 h 203"/>
              <a:gd name="T60" fmla="*/ 7 w 201"/>
              <a:gd name="T61" fmla="*/ 142 h 203"/>
              <a:gd name="T62" fmla="*/ 28 w 201"/>
              <a:gd name="T63" fmla="*/ 136 h 203"/>
              <a:gd name="T64" fmla="*/ 39 w 201"/>
              <a:gd name="T65" fmla="*/ 152 h 203"/>
              <a:gd name="T66" fmla="*/ 25 w 201"/>
              <a:gd name="T67" fmla="*/ 169 h 203"/>
              <a:gd name="T68" fmla="*/ 47 w 201"/>
              <a:gd name="T69" fmla="*/ 188 h 203"/>
              <a:gd name="T70" fmla="*/ 61 w 201"/>
              <a:gd name="T71" fmla="*/ 171 h 203"/>
              <a:gd name="T72" fmla="*/ 86 w 201"/>
              <a:gd name="T73" fmla="*/ 180 h 203"/>
              <a:gd name="T74" fmla="*/ 86 w 201"/>
              <a:gd name="T75" fmla="*/ 202 h 203"/>
              <a:gd name="T76" fmla="*/ 101 w 201"/>
              <a:gd name="T77" fmla="*/ 203 h 203"/>
              <a:gd name="T78" fmla="*/ 115 w 201"/>
              <a:gd name="T79" fmla="*/ 202 h 203"/>
              <a:gd name="T80" fmla="*/ 115 w 201"/>
              <a:gd name="T81" fmla="*/ 180 h 203"/>
              <a:gd name="T82" fmla="*/ 134 w 201"/>
              <a:gd name="T83" fmla="*/ 174 h 203"/>
              <a:gd name="T84" fmla="*/ 146 w 201"/>
              <a:gd name="T85" fmla="*/ 192 h 203"/>
              <a:gd name="T86" fmla="*/ 170 w 201"/>
              <a:gd name="T87" fmla="*/ 175 h 203"/>
              <a:gd name="T88" fmla="*/ 158 w 201"/>
              <a:gd name="T89" fmla="*/ 157 h 203"/>
              <a:gd name="T90" fmla="*/ 169 w 201"/>
              <a:gd name="T91" fmla="*/ 142 h 203"/>
              <a:gd name="T92" fmla="*/ 190 w 201"/>
              <a:gd name="T93" fmla="*/ 150 h 203"/>
              <a:gd name="T94" fmla="*/ 200 w 201"/>
              <a:gd name="T95" fmla="*/ 121 h 203"/>
              <a:gd name="T96" fmla="*/ 179 w 201"/>
              <a:gd name="T97" fmla="*/ 114 h 203"/>
              <a:gd name="T98" fmla="*/ 180 w 201"/>
              <a:gd name="T99" fmla="*/ 101 h 203"/>
              <a:gd name="T100" fmla="*/ 101 w 201"/>
              <a:gd name="T101" fmla="*/ 158 h 203"/>
              <a:gd name="T102" fmla="*/ 47 w 201"/>
              <a:gd name="T103" fmla="*/ 103 h 203"/>
              <a:gd name="T104" fmla="*/ 101 w 201"/>
              <a:gd name="T105" fmla="*/ 49 h 203"/>
              <a:gd name="T106" fmla="*/ 155 w 201"/>
              <a:gd name="T107" fmla="*/ 103 h 203"/>
              <a:gd name="T108" fmla="*/ 101 w 201"/>
              <a:gd name="T109"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rgbClr val="41C9C8"/>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2" name="Freeform 36"/>
          <p:cNvSpPr>
            <a:spLocks noEditPoints="1"/>
          </p:cNvSpPr>
          <p:nvPr/>
        </p:nvSpPr>
        <p:spPr bwMode="auto">
          <a:xfrm>
            <a:off x="10531475" y="2101215"/>
            <a:ext cx="468003" cy="468003"/>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400">
              <a:latin typeface="微软雅黑" panose="020B0503020204020204" pitchFamily="34" charset="-122"/>
              <a:ea typeface="微软雅黑" panose="020B0503020204020204" pitchFamily="34" charset="-122"/>
            </a:endParaRPr>
          </a:p>
        </p:txBody>
      </p:sp>
      <p:sp>
        <p:nvSpPr>
          <p:cNvPr id="73" name="Freeform 37"/>
          <p:cNvSpPr/>
          <p:nvPr/>
        </p:nvSpPr>
        <p:spPr bwMode="auto">
          <a:xfrm>
            <a:off x="10464164" y="2465101"/>
            <a:ext cx="193313" cy="199356"/>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400">
              <a:latin typeface="微软雅黑" panose="020B0503020204020204" pitchFamily="34" charset="-122"/>
              <a:ea typeface="微软雅黑" panose="020B0503020204020204" pitchFamily="34" charset="-122"/>
            </a:endParaRPr>
          </a:p>
        </p:txBody>
      </p:sp>
      <p:sp>
        <p:nvSpPr>
          <p:cNvPr id="74" name="Freeform 11"/>
          <p:cNvSpPr>
            <a:spLocks noEditPoints="1"/>
          </p:cNvSpPr>
          <p:nvPr/>
        </p:nvSpPr>
        <p:spPr bwMode="auto">
          <a:xfrm>
            <a:off x="1812436" y="2120554"/>
            <a:ext cx="486000" cy="475200"/>
          </a:xfrm>
          <a:custGeom>
            <a:avLst/>
            <a:gdLst>
              <a:gd name="T0" fmla="*/ 38 w 169"/>
              <a:gd name="T1" fmla="*/ 41 h 140"/>
              <a:gd name="T2" fmla="*/ 89 w 169"/>
              <a:gd name="T3" fmla="*/ 43 h 140"/>
              <a:gd name="T4" fmla="*/ 125 w 169"/>
              <a:gd name="T5" fmla="*/ 28 h 140"/>
              <a:gd name="T6" fmla="*/ 82 w 169"/>
              <a:gd name="T7" fmla="*/ 0 h 140"/>
              <a:gd name="T8" fmla="*/ 40 w 169"/>
              <a:gd name="T9" fmla="*/ 28 h 140"/>
              <a:gd name="T10" fmla="*/ 88 w 169"/>
              <a:gd name="T11" fmla="*/ 33 h 140"/>
              <a:gd name="T12" fmla="*/ 77 w 169"/>
              <a:gd name="T13" fmla="*/ 33 h 140"/>
              <a:gd name="T14" fmla="*/ 111 w 169"/>
              <a:gd name="T15" fmla="*/ 48 h 140"/>
              <a:gd name="T16" fmla="*/ 99 w 169"/>
              <a:gd name="T17" fmla="*/ 84 h 140"/>
              <a:gd name="T18" fmla="*/ 83 w 169"/>
              <a:gd name="T19" fmla="*/ 49 h 140"/>
              <a:gd name="T20" fmla="*/ 89 w 169"/>
              <a:gd name="T21" fmla="*/ 101 h 140"/>
              <a:gd name="T22" fmla="*/ 107 w 169"/>
              <a:gd name="T23" fmla="*/ 101 h 140"/>
              <a:gd name="T24" fmla="*/ 121 w 169"/>
              <a:gd name="T25" fmla="*/ 99 h 140"/>
              <a:gd name="T26" fmla="*/ 133 w 169"/>
              <a:gd name="T27" fmla="*/ 95 h 140"/>
              <a:gd name="T28" fmla="*/ 133 w 169"/>
              <a:gd name="T29" fmla="*/ 45 h 140"/>
              <a:gd name="T30" fmla="*/ 124 w 169"/>
              <a:gd name="T31" fmla="*/ 81 h 140"/>
              <a:gd name="T32" fmla="*/ 32 w 169"/>
              <a:gd name="T33" fmla="*/ 99 h 140"/>
              <a:gd name="T34" fmla="*/ 41 w 169"/>
              <a:gd name="T35" fmla="*/ 49 h 140"/>
              <a:gd name="T36" fmla="*/ 30 w 169"/>
              <a:gd name="T37" fmla="*/ 46 h 140"/>
              <a:gd name="T38" fmla="*/ 26 w 169"/>
              <a:gd name="T39" fmla="*/ 77 h 140"/>
              <a:gd name="T40" fmla="*/ 8 w 169"/>
              <a:gd name="T41" fmla="*/ 41 h 140"/>
              <a:gd name="T42" fmla="*/ 0 w 169"/>
              <a:gd name="T43" fmla="*/ 84 h 140"/>
              <a:gd name="T44" fmla="*/ 9 w 169"/>
              <a:gd name="T45" fmla="*/ 90 h 140"/>
              <a:gd name="T46" fmla="*/ 13 w 169"/>
              <a:gd name="T47" fmla="*/ 60 h 140"/>
              <a:gd name="T48" fmla="*/ 20 w 169"/>
              <a:gd name="T49" fmla="*/ 95 h 140"/>
              <a:gd name="T50" fmla="*/ 146 w 169"/>
              <a:gd name="T51" fmla="*/ 56 h 140"/>
              <a:gd name="T52" fmla="*/ 155 w 169"/>
              <a:gd name="T53" fmla="*/ 54 h 140"/>
              <a:gd name="T54" fmla="*/ 160 w 169"/>
              <a:gd name="T55" fmla="*/ 48 h 140"/>
              <a:gd name="T56" fmla="*/ 153 w 169"/>
              <a:gd name="T57" fmla="*/ 42 h 140"/>
              <a:gd name="T58" fmla="*/ 137 w 169"/>
              <a:gd name="T59" fmla="*/ 58 h 140"/>
              <a:gd name="T60" fmla="*/ 157 w 169"/>
              <a:gd name="T61" fmla="*/ 73 h 140"/>
              <a:gd name="T62" fmla="*/ 144 w 169"/>
              <a:gd name="T63" fmla="*/ 79 h 140"/>
              <a:gd name="T64" fmla="*/ 145 w 169"/>
              <a:gd name="T65" fmla="*/ 90 h 140"/>
              <a:gd name="T66" fmla="*/ 160 w 169"/>
              <a:gd name="T67" fmla="*/ 52 h 140"/>
              <a:gd name="T68" fmla="*/ 155 w 169"/>
              <a:gd name="T69" fmla="*/ 54 h 140"/>
              <a:gd name="T70" fmla="*/ 154 w 169"/>
              <a:gd name="T71" fmla="*/ 52 h 140"/>
              <a:gd name="T72" fmla="*/ 102 w 169"/>
              <a:gd name="T73" fmla="*/ 110 h 140"/>
              <a:gd name="T74" fmla="*/ 77 w 169"/>
              <a:gd name="T75" fmla="*/ 129 h 140"/>
              <a:gd name="T76" fmla="*/ 40 w 169"/>
              <a:gd name="T77" fmla="*/ 112 h 140"/>
              <a:gd name="T78" fmla="*/ 82 w 169"/>
              <a:gd name="T79" fmla="*/ 140 h 140"/>
              <a:gd name="T80" fmla="*/ 75 w 169"/>
              <a:gd name="T81" fmla="*/ 59 h 140"/>
              <a:gd name="T82" fmla="*/ 77 w 169"/>
              <a:gd name="T83" fmla="*/ 51 h 140"/>
              <a:gd name="T84" fmla="*/ 45 w 169"/>
              <a:gd name="T85" fmla="*/ 50 h 140"/>
              <a:gd name="T86" fmla="*/ 74 w 169"/>
              <a:gd name="T87" fmla="*/ 103 h 140"/>
              <a:gd name="T88" fmla="*/ 76 w 169"/>
              <a:gd name="T89" fmla="*/ 95 h 140"/>
              <a:gd name="T90" fmla="*/ 74 w 169"/>
              <a:gd name="T91" fmla="*/ 79 h 140"/>
              <a:gd name="T92" fmla="*/ 76 w 169"/>
              <a:gd name="T93" fmla="*/ 72 h 140"/>
              <a:gd name="T94" fmla="*/ 75 w 169"/>
              <a:gd name="T95" fmla="*/ 5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140">
                <a:moveTo>
                  <a:pt x="40" y="28"/>
                </a:moveTo>
                <a:cubicBezTo>
                  <a:pt x="46" y="23"/>
                  <a:pt x="52" y="19"/>
                  <a:pt x="59" y="16"/>
                </a:cubicBezTo>
                <a:cubicBezTo>
                  <a:pt x="55" y="22"/>
                  <a:pt x="52" y="29"/>
                  <a:pt x="49" y="37"/>
                </a:cubicBezTo>
                <a:cubicBezTo>
                  <a:pt x="45" y="38"/>
                  <a:pt x="41" y="40"/>
                  <a:pt x="38" y="41"/>
                </a:cubicBezTo>
                <a:cubicBezTo>
                  <a:pt x="49" y="42"/>
                  <a:pt x="64" y="43"/>
                  <a:pt x="79" y="43"/>
                </a:cubicBezTo>
                <a:cubicBezTo>
                  <a:pt x="82" y="43"/>
                  <a:pt x="85" y="43"/>
                  <a:pt x="88" y="43"/>
                </a:cubicBezTo>
                <a:cubicBezTo>
                  <a:pt x="88" y="43"/>
                  <a:pt x="88" y="43"/>
                  <a:pt x="88" y="43"/>
                </a:cubicBezTo>
                <a:cubicBezTo>
                  <a:pt x="88" y="43"/>
                  <a:pt x="88" y="43"/>
                  <a:pt x="89" y="43"/>
                </a:cubicBezTo>
                <a:cubicBezTo>
                  <a:pt x="103" y="43"/>
                  <a:pt x="116" y="43"/>
                  <a:pt x="128" y="41"/>
                </a:cubicBezTo>
                <a:cubicBezTo>
                  <a:pt x="124" y="40"/>
                  <a:pt x="120" y="38"/>
                  <a:pt x="116" y="37"/>
                </a:cubicBezTo>
                <a:cubicBezTo>
                  <a:pt x="113" y="29"/>
                  <a:pt x="110" y="22"/>
                  <a:pt x="106" y="16"/>
                </a:cubicBezTo>
                <a:cubicBezTo>
                  <a:pt x="113" y="19"/>
                  <a:pt x="119" y="23"/>
                  <a:pt x="125" y="28"/>
                </a:cubicBezTo>
                <a:cubicBezTo>
                  <a:pt x="128" y="32"/>
                  <a:pt x="131" y="36"/>
                  <a:pt x="134" y="41"/>
                </a:cubicBezTo>
                <a:cubicBezTo>
                  <a:pt x="138" y="40"/>
                  <a:pt x="141" y="39"/>
                  <a:pt x="144" y="38"/>
                </a:cubicBezTo>
                <a:cubicBezTo>
                  <a:pt x="141" y="32"/>
                  <a:pt x="137" y="26"/>
                  <a:pt x="132" y="21"/>
                </a:cubicBezTo>
                <a:cubicBezTo>
                  <a:pt x="119" y="8"/>
                  <a:pt x="101" y="0"/>
                  <a:pt x="82" y="0"/>
                </a:cubicBezTo>
                <a:cubicBezTo>
                  <a:pt x="64" y="0"/>
                  <a:pt x="46" y="8"/>
                  <a:pt x="33" y="21"/>
                </a:cubicBezTo>
                <a:cubicBezTo>
                  <a:pt x="27" y="27"/>
                  <a:pt x="23" y="33"/>
                  <a:pt x="19" y="40"/>
                </a:cubicBezTo>
                <a:cubicBezTo>
                  <a:pt x="22" y="40"/>
                  <a:pt x="26" y="41"/>
                  <a:pt x="31" y="41"/>
                </a:cubicBezTo>
                <a:cubicBezTo>
                  <a:pt x="33" y="36"/>
                  <a:pt x="36" y="32"/>
                  <a:pt x="40" y="28"/>
                </a:cubicBezTo>
                <a:close/>
                <a:moveTo>
                  <a:pt x="88" y="12"/>
                </a:moveTo>
                <a:cubicBezTo>
                  <a:pt x="89" y="13"/>
                  <a:pt x="91" y="14"/>
                  <a:pt x="93" y="16"/>
                </a:cubicBezTo>
                <a:cubicBezTo>
                  <a:pt x="98" y="20"/>
                  <a:pt x="101" y="27"/>
                  <a:pt x="104" y="35"/>
                </a:cubicBezTo>
                <a:cubicBezTo>
                  <a:pt x="99" y="34"/>
                  <a:pt x="93" y="33"/>
                  <a:pt x="88" y="33"/>
                </a:cubicBezTo>
                <a:lnTo>
                  <a:pt x="88" y="12"/>
                </a:lnTo>
                <a:close/>
                <a:moveTo>
                  <a:pt x="72" y="16"/>
                </a:moveTo>
                <a:cubicBezTo>
                  <a:pt x="73" y="14"/>
                  <a:pt x="75" y="13"/>
                  <a:pt x="77" y="12"/>
                </a:cubicBezTo>
                <a:cubicBezTo>
                  <a:pt x="77" y="33"/>
                  <a:pt x="77" y="33"/>
                  <a:pt x="77" y="33"/>
                </a:cubicBezTo>
                <a:cubicBezTo>
                  <a:pt x="72" y="33"/>
                  <a:pt x="66" y="34"/>
                  <a:pt x="61" y="35"/>
                </a:cubicBezTo>
                <a:cubicBezTo>
                  <a:pt x="64" y="27"/>
                  <a:pt x="67" y="20"/>
                  <a:pt x="72" y="16"/>
                </a:cubicBezTo>
                <a:close/>
                <a:moveTo>
                  <a:pt x="113" y="49"/>
                </a:moveTo>
                <a:cubicBezTo>
                  <a:pt x="113" y="48"/>
                  <a:pt x="112" y="47"/>
                  <a:pt x="111" y="48"/>
                </a:cubicBezTo>
                <a:cubicBezTo>
                  <a:pt x="106" y="48"/>
                  <a:pt x="106" y="48"/>
                  <a:pt x="106" y="48"/>
                </a:cubicBezTo>
                <a:cubicBezTo>
                  <a:pt x="105" y="48"/>
                  <a:pt x="104" y="49"/>
                  <a:pt x="104" y="50"/>
                </a:cubicBezTo>
                <a:cubicBezTo>
                  <a:pt x="104" y="50"/>
                  <a:pt x="104" y="50"/>
                  <a:pt x="104" y="51"/>
                </a:cubicBezTo>
                <a:cubicBezTo>
                  <a:pt x="103" y="55"/>
                  <a:pt x="101" y="73"/>
                  <a:pt x="99" y="84"/>
                </a:cubicBezTo>
                <a:cubicBezTo>
                  <a:pt x="97" y="74"/>
                  <a:pt x="95" y="60"/>
                  <a:pt x="93" y="51"/>
                </a:cubicBezTo>
                <a:cubicBezTo>
                  <a:pt x="93" y="51"/>
                  <a:pt x="93" y="51"/>
                  <a:pt x="93" y="50"/>
                </a:cubicBezTo>
                <a:cubicBezTo>
                  <a:pt x="93" y="49"/>
                  <a:pt x="92" y="49"/>
                  <a:pt x="91" y="49"/>
                </a:cubicBezTo>
                <a:cubicBezTo>
                  <a:pt x="83" y="49"/>
                  <a:pt x="83" y="49"/>
                  <a:pt x="83" y="49"/>
                </a:cubicBezTo>
                <a:cubicBezTo>
                  <a:pt x="82" y="49"/>
                  <a:pt x="82" y="49"/>
                  <a:pt x="81" y="50"/>
                </a:cubicBezTo>
                <a:cubicBezTo>
                  <a:pt x="81" y="50"/>
                  <a:pt x="81" y="50"/>
                  <a:pt x="81" y="51"/>
                </a:cubicBezTo>
                <a:cubicBezTo>
                  <a:pt x="81" y="51"/>
                  <a:pt x="81" y="51"/>
                  <a:pt x="81" y="51"/>
                </a:cubicBezTo>
                <a:cubicBezTo>
                  <a:pt x="89" y="101"/>
                  <a:pt x="89" y="101"/>
                  <a:pt x="89" y="101"/>
                </a:cubicBezTo>
                <a:cubicBezTo>
                  <a:pt x="89" y="102"/>
                  <a:pt x="89" y="102"/>
                  <a:pt x="90" y="102"/>
                </a:cubicBezTo>
                <a:cubicBezTo>
                  <a:pt x="90" y="103"/>
                  <a:pt x="91" y="103"/>
                  <a:pt x="91" y="103"/>
                </a:cubicBezTo>
                <a:cubicBezTo>
                  <a:pt x="106" y="101"/>
                  <a:pt x="106" y="101"/>
                  <a:pt x="106" y="101"/>
                </a:cubicBezTo>
                <a:cubicBezTo>
                  <a:pt x="106" y="101"/>
                  <a:pt x="106" y="101"/>
                  <a:pt x="107" y="101"/>
                </a:cubicBezTo>
                <a:cubicBezTo>
                  <a:pt x="107" y="101"/>
                  <a:pt x="108" y="100"/>
                  <a:pt x="108" y="100"/>
                </a:cubicBezTo>
                <a:cubicBezTo>
                  <a:pt x="108" y="100"/>
                  <a:pt x="110" y="78"/>
                  <a:pt x="111" y="67"/>
                </a:cubicBezTo>
                <a:cubicBezTo>
                  <a:pt x="114" y="77"/>
                  <a:pt x="120" y="96"/>
                  <a:pt x="121" y="98"/>
                </a:cubicBezTo>
                <a:cubicBezTo>
                  <a:pt x="121" y="98"/>
                  <a:pt x="121" y="99"/>
                  <a:pt x="121" y="99"/>
                </a:cubicBezTo>
                <a:cubicBezTo>
                  <a:pt x="121" y="100"/>
                  <a:pt x="122" y="100"/>
                  <a:pt x="123" y="100"/>
                </a:cubicBezTo>
                <a:cubicBezTo>
                  <a:pt x="132" y="97"/>
                  <a:pt x="132" y="97"/>
                  <a:pt x="132" y="97"/>
                </a:cubicBezTo>
                <a:cubicBezTo>
                  <a:pt x="133" y="97"/>
                  <a:pt x="133" y="96"/>
                  <a:pt x="133" y="96"/>
                </a:cubicBezTo>
                <a:cubicBezTo>
                  <a:pt x="133" y="95"/>
                  <a:pt x="133" y="95"/>
                  <a:pt x="133" y="95"/>
                </a:cubicBezTo>
                <a:cubicBezTo>
                  <a:pt x="135" y="48"/>
                  <a:pt x="135" y="48"/>
                  <a:pt x="135" y="48"/>
                </a:cubicBezTo>
                <a:cubicBezTo>
                  <a:pt x="135" y="47"/>
                  <a:pt x="135" y="47"/>
                  <a:pt x="135" y="47"/>
                </a:cubicBezTo>
                <a:cubicBezTo>
                  <a:pt x="135" y="47"/>
                  <a:pt x="135" y="46"/>
                  <a:pt x="134" y="46"/>
                </a:cubicBezTo>
                <a:cubicBezTo>
                  <a:pt x="134" y="45"/>
                  <a:pt x="134" y="45"/>
                  <a:pt x="133" y="45"/>
                </a:cubicBezTo>
                <a:cubicBezTo>
                  <a:pt x="125" y="46"/>
                  <a:pt x="125" y="46"/>
                  <a:pt x="125" y="46"/>
                </a:cubicBezTo>
                <a:cubicBezTo>
                  <a:pt x="124" y="46"/>
                  <a:pt x="124" y="47"/>
                  <a:pt x="124" y="48"/>
                </a:cubicBezTo>
                <a:cubicBezTo>
                  <a:pt x="124" y="48"/>
                  <a:pt x="124" y="49"/>
                  <a:pt x="124" y="50"/>
                </a:cubicBezTo>
                <a:cubicBezTo>
                  <a:pt x="124" y="55"/>
                  <a:pt x="124" y="70"/>
                  <a:pt x="124" y="81"/>
                </a:cubicBezTo>
                <a:cubicBezTo>
                  <a:pt x="121" y="71"/>
                  <a:pt x="116" y="55"/>
                  <a:pt x="114" y="50"/>
                </a:cubicBezTo>
                <a:cubicBezTo>
                  <a:pt x="114" y="49"/>
                  <a:pt x="113" y="49"/>
                  <a:pt x="113" y="49"/>
                </a:cubicBezTo>
                <a:close/>
                <a:moveTo>
                  <a:pt x="20" y="95"/>
                </a:moveTo>
                <a:cubicBezTo>
                  <a:pt x="32" y="99"/>
                  <a:pt x="32" y="99"/>
                  <a:pt x="32" y="99"/>
                </a:cubicBezTo>
                <a:cubicBezTo>
                  <a:pt x="33" y="99"/>
                  <a:pt x="33" y="99"/>
                  <a:pt x="34" y="98"/>
                </a:cubicBezTo>
                <a:cubicBezTo>
                  <a:pt x="34" y="98"/>
                  <a:pt x="35" y="97"/>
                  <a:pt x="35" y="97"/>
                </a:cubicBezTo>
                <a:cubicBezTo>
                  <a:pt x="35" y="95"/>
                  <a:pt x="35" y="95"/>
                  <a:pt x="35" y="95"/>
                </a:cubicBezTo>
                <a:cubicBezTo>
                  <a:pt x="41" y="49"/>
                  <a:pt x="41" y="49"/>
                  <a:pt x="41" y="49"/>
                </a:cubicBezTo>
                <a:cubicBezTo>
                  <a:pt x="41" y="48"/>
                  <a:pt x="41" y="48"/>
                  <a:pt x="41" y="48"/>
                </a:cubicBezTo>
                <a:cubicBezTo>
                  <a:pt x="41" y="48"/>
                  <a:pt x="41" y="47"/>
                  <a:pt x="40" y="47"/>
                </a:cubicBezTo>
                <a:cubicBezTo>
                  <a:pt x="40" y="47"/>
                  <a:pt x="40" y="46"/>
                  <a:pt x="39" y="46"/>
                </a:cubicBezTo>
                <a:cubicBezTo>
                  <a:pt x="30" y="46"/>
                  <a:pt x="30" y="46"/>
                  <a:pt x="30" y="46"/>
                </a:cubicBezTo>
                <a:cubicBezTo>
                  <a:pt x="29" y="46"/>
                  <a:pt x="29" y="46"/>
                  <a:pt x="28" y="46"/>
                </a:cubicBezTo>
                <a:cubicBezTo>
                  <a:pt x="28" y="46"/>
                  <a:pt x="28" y="47"/>
                  <a:pt x="28" y="47"/>
                </a:cubicBezTo>
                <a:cubicBezTo>
                  <a:pt x="28" y="47"/>
                  <a:pt x="28" y="48"/>
                  <a:pt x="27" y="48"/>
                </a:cubicBezTo>
                <a:cubicBezTo>
                  <a:pt x="27" y="52"/>
                  <a:pt x="27" y="66"/>
                  <a:pt x="26" y="77"/>
                </a:cubicBezTo>
                <a:cubicBezTo>
                  <a:pt x="24" y="67"/>
                  <a:pt x="21" y="53"/>
                  <a:pt x="19" y="48"/>
                </a:cubicBezTo>
                <a:cubicBezTo>
                  <a:pt x="19" y="46"/>
                  <a:pt x="19" y="45"/>
                  <a:pt x="19" y="45"/>
                </a:cubicBezTo>
                <a:cubicBezTo>
                  <a:pt x="19" y="45"/>
                  <a:pt x="18" y="44"/>
                  <a:pt x="17" y="44"/>
                </a:cubicBezTo>
                <a:cubicBezTo>
                  <a:pt x="8" y="41"/>
                  <a:pt x="8" y="41"/>
                  <a:pt x="8" y="41"/>
                </a:cubicBezTo>
                <a:cubicBezTo>
                  <a:pt x="8" y="41"/>
                  <a:pt x="8" y="41"/>
                  <a:pt x="8" y="41"/>
                </a:cubicBezTo>
                <a:cubicBezTo>
                  <a:pt x="7" y="41"/>
                  <a:pt x="7" y="41"/>
                  <a:pt x="6" y="42"/>
                </a:cubicBezTo>
                <a:cubicBezTo>
                  <a:pt x="6" y="42"/>
                  <a:pt x="5" y="42"/>
                  <a:pt x="5" y="43"/>
                </a:cubicBezTo>
                <a:cubicBezTo>
                  <a:pt x="0" y="84"/>
                  <a:pt x="0" y="84"/>
                  <a:pt x="0" y="84"/>
                </a:cubicBezTo>
                <a:cubicBezTo>
                  <a:pt x="0" y="85"/>
                  <a:pt x="0" y="86"/>
                  <a:pt x="1" y="86"/>
                </a:cubicBezTo>
                <a:cubicBezTo>
                  <a:pt x="2" y="87"/>
                  <a:pt x="2" y="87"/>
                  <a:pt x="2" y="87"/>
                </a:cubicBezTo>
                <a:cubicBezTo>
                  <a:pt x="7" y="90"/>
                  <a:pt x="7" y="90"/>
                  <a:pt x="7" y="90"/>
                </a:cubicBezTo>
                <a:cubicBezTo>
                  <a:pt x="8" y="90"/>
                  <a:pt x="9" y="90"/>
                  <a:pt x="9" y="90"/>
                </a:cubicBezTo>
                <a:cubicBezTo>
                  <a:pt x="10" y="90"/>
                  <a:pt x="10" y="89"/>
                  <a:pt x="10" y="89"/>
                </a:cubicBezTo>
                <a:cubicBezTo>
                  <a:pt x="10" y="89"/>
                  <a:pt x="10" y="88"/>
                  <a:pt x="10" y="87"/>
                </a:cubicBezTo>
                <a:cubicBezTo>
                  <a:pt x="11" y="84"/>
                  <a:pt x="11" y="76"/>
                  <a:pt x="12" y="68"/>
                </a:cubicBezTo>
                <a:cubicBezTo>
                  <a:pt x="12" y="66"/>
                  <a:pt x="12" y="63"/>
                  <a:pt x="13" y="60"/>
                </a:cubicBezTo>
                <a:cubicBezTo>
                  <a:pt x="13" y="61"/>
                  <a:pt x="13" y="61"/>
                  <a:pt x="13" y="62"/>
                </a:cubicBezTo>
                <a:cubicBezTo>
                  <a:pt x="15" y="72"/>
                  <a:pt x="17" y="85"/>
                  <a:pt x="18" y="90"/>
                </a:cubicBezTo>
                <a:cubicBezTo>
                  <a:pt x="19" y="92"/>
                  <a:pt x="19" y="93"/>
                  <a:pt x="19" y="93"/>
                </a:cubicBezTo>
                <a:cubicBezTo>
                  <a:pt x="19" y="94"/>
                  <a:pt x="20" y="95"/>
                  <a:pt x="20" y="95"/>
                </a:cubicBezTo>
                <a:close/>
                <a:moveTo>
                  <a:pt x="167" y="69"/>
                </a:moveTo>
                <a:cubicBezTo>
                  <a:pt x="165" y="62"/>
                  <a:pt x="159" y="61"/>
                  <a:pt x="154" y="60"/>
                </a:cubicBezTo>
                <a:cubicBezTo>
                  <a:pt x="154" y="60"/>
                  <a:pt x="154" y="60"/>
                  <a:pt x="154" y="60"/>
                </a:cubicBezTo>
                <a:cubicBezTo>
                  <a:pt x="149" y="59"/>
                  <a:pt x="147" y="59"/>
                  <a:pt x="146" y="56"/>
                </a:cubicBezTo>
                <a:cubicBezTo>
                  <a:pt x="146" y="55"/>
                  <a:pt x="147" y="54"/>
                  <a:pt x="148" y="53"/>
                </a:cubicBezTo>
                <a:cubicBezTo>
                  <a:pt x="149" y="52"/>
                  <a:pt x="150" y="51"/>
                  <a:pt x="152" y="52"/>
                </a:cubicBezTo>
                <a:cubicBezTo>
                  <a:pt x="152" y="52"/>
                  <a:pt x="153" y="52"/>
                  <a:pt x="154" y="53"/>
                </a:cubicBezTo>
                <a:cubicBezTo>
                  <a:pt x="154" y="53"/>
                  <a:pt x="155" y="53"/>
                  <a:pt x="155" y="54"/>
                </a:cubicBezTo>
                <a:cubicBezTo>
                  <a:pt x="156" y="54"/>
                  <a:pt x="156" y="55"/>
                  <a:pt x="157" y="55"/>
                </a:cubicBezTo>
                <a:cubicBezTo>
                  <a:pt x="158" y="55"/>
                  <a:pt x="159" y="54"/>
                  <a:pt x="160" y="52"/>
                </a:cubicBezTo>
                <a:cubicBezTo>
                  <a:pt x="160" y="52"/>
                  <a:pt x="160" y="52"/>
                  <a:pt x="160" y="52"/>
                </a:cubicBezTo>
                <a:cubicBezTo>
                  <a:pt x="160" y="52"/>
                  <a:pt x="160" y="48"/>
                  <a:pt x="160" y="48"/>
                </a:cubicBezTo>
                <a:cubicBezTo>
                  <a:pt x="160" y="48"/>
                  <a:pt x="160" y="48"/>
                  <a:pt x="160" y="47"/>
                </a:cubicBezTo>
                <a:cubicBezTo>
                  <a:pt x="160" y="47"/>
                  <a:pt x="159" y="46"/>
                  <a:pt x="159" y="45"/>
                </a:cubicBezTo>
                <a:cubicBezTo>
                  <a:pt x="158" y="44"/>
                  <a:pt x="158" y="44"/>
                  <a:pt x="158" y="44"/>
                </a:cubicBezTo>
                <a:cubicBezTo>
                  <a:pt x="156" y="44"/>
                  <a:pt x="155" y="43"/>
                  <a:pt x="153" y="42"/>
                </a:cubicBezTo>
                <a:cubicBezTo>
                  <a:pt x="152" y="42"/>
                  <a:pt x="150" y="42"/>
                  <a:pt x="149" y="42"/>
                </a:cubicBezTo>
                <a:cubicBezTo>
                  <a:pt x="145" y="42"/>
                  <a:pt x="141" y="44"/>
                  <a:pt x="139" y="47"/>
                </a:cubicBezTo>
                <a:cubicBezTo>
                  <a:pt x="139" y="47"/>
                  <a:pt x="139" y="47"/>
                  <a:pt x="139" y="47"/>
                </a:cubicBezTo>
                <a:cubicBezTo>
                  <a:pt x="137" y="50"/>
                  <a:pt x="136" y="54"/>
                  <a:pt x="137" y="58"/>
                </a:cubicBezTo>
                <a:cubicBezTo>
                  <a:pt x="138" y="64"/>
                  <a:pt x="142" y="66"/>
                  <a:pt x="147" y="67"/>
                </a:cubicBezTo>
                <a:cubicBezTo>
                  <a:pt x="148" y="68"/>
                  <a:pt x="149" y="68"/>
                  <a:pt x="150" y="68"/>
                </a:cubicBezTo>
                <a:cubicBezTo>
                  <a:pt x="152" y="69"/>
                  <a:pt x="153" y="69"/>
                  <a:pt x="155" y="70"/>
                </a:cubicBezTo>
                <a:cubicBezTo>
                  <a:pt x="157" y="70"/>
                  <a:pt x="157" y="72"/>
                  <a:pt x="157" y="73"/>
                </a:cubicBezTo>
                <a:cubicBezTo>
                  <a:pt x="157" y="76"/>
                  <a:pt x="156" y="78"/>
                  <a:pt x="155" y="79"/>
                </a:cubicBezTo>
                <a:cubicBezTo>
                  <a:pt x="155" y="79"/>
                  <a:pt x="155" y="79"/>
                  <a:pt x="154" y="79"/>
                </a:cubicBezTo>
                <a:cubicBezTo>
                  <a:pt x="152" y="80"/>
                  <a:pt x="150" y="81"/>
                  <a:pt x="147" y="80"/>
                </a:cubicBezTo>
                <a:cubicBezTo>
                  <a:pt x="146" y="80"/>
                  <a:pt x="145" y="79"/>
                  <a:pt x="144" y="79"/>
                </a:cubicBezTo>
                <a:cubicBezTo>
                  <a:pt x="143" y="79"/>
                  <a:pt x="143" y="79"/>
                  <a:pt x="143" y="79"/>
                </a:cubicBezTo>
                <a:cubicBezTo>
                  <a:pt x="140" y="79"/>
                  <a:pt x="140" y="79"/>
                  <a:pt x="140" y="86"/>
                </a:cubicBezTo>
                <a:cubicBezTo>
                  <a:pt x="140" y="87"/>
                  <a:pt x="140" y="88"/>
                  <a:pt x="141" y="88"/>
                </a:cubicBezTo>
                <a:cubicBezTo>
                  <a:pt x="142" y="89"/>
                  <a:pt x="143" y="90"/>
                  <a:pt x="145" y="90"/>
                </a:cubicBezTo>
                <a:cubicBezTo>
                  <a:pt x="148" y="91"/>
                  <a:pt x="152" y="91"/>
                  <a:pt x="156" y="89"/>
                </a:cubicBezTo>
                <a:cubicBezTo>
                  <a:pt x="157" y="89"/>
                  <a:pt x="158" y="88"/>
                  <a:pt x="160" y="87"/>
                </a:cubicBezTo>
                <a:cubicBezTo>
                  <a:pt x="166" y="83"/>
                  <a:pt x="169" y="75"/>
                  <a:pt x="167" y="69"/>
                </a:cubicBezTo>
                <a:close/>
                <a:moveTo>
                  <a:pt x="160" y="52"/>
                </a:moveTo>
                <a:cubicBezTo>
                  <a:pt x="160" y="52"/>
                  <a:pt x="160" y="52"/>
                  <a:pt x="160" y="52"/>
                </a:cubicBezTo>
                <a:cubicBezTo>
                  <a:pt x="160" y="51"/>
                  <a:pt x="159" y="51"/>
                  <a:pt x="159" y="50"/>
                </a:cubicBezTo>
                <a:cubicBezTo>
                  <a:pt x="159" y="51"/>
                  <a:pt x="160" y="51"/>
                  <a:pt x="160" y="52"/>
                </a:cubicBezTo>
                <a:close/>
                <a:moveTo>
                  <a:pt x="155" y="54"/>
                </a:moveTo>
                <a:cubicBezTo>
                  <a:pt x="155" y="53"/>
                  <a:pt x="155" y="53"/>
                  <a:pt x="155" y="53"/>
                </a:cubicBezTo>
                <a:cubicBezTo>
                  <a:pt x="155" y="53"/>
                  <a:pt x="155" y="53"/>
                  <a:pt x="155" y="54"/>
                </a:cubicBezTo>
                <a:close/>
                <a:moveTo>
                  <a:pt x="154" y="52"/>
                </a:moveTo>
                <a:cubicBezTo>
                  <a:pt x="154" y="52"/>
                  <a:pt x="154" y="52"/>
                  <a:pt x="154" y="52"/>
                </a:cubicBezTo>
                <a:cubicBezTo>
                  <a:pt x="154" y="52"/>
                  <a:pt x="154" y="52"/>
                  <a:pt x="154" y="52"/>
                </a:cubicBezTo>
                <a:close/>
                <a:moveTo>
                  <a:pt x="106" y="125"/>
                </a:moveTo>
                <a:cubicBezTo>
                  <a:pt x="109" y="120"/>
                  <a:pt x="112" y="114"/>
                  <a:pt x="114" y="108"/>
                </a:cubicBezTo>
                <a:cubicBezTo>
                  <a:pt x="110" y="109"/>
                  <a:pt x="107" y="109"/>
                  <a:pt x="102" y="110"/>
                </a:cubicBezTo>
                <a:cubicBezTo>
                  <a:pt x="98" y="119"/>
                  <a:pt x="93" y="126"/>
                  <a:pt x="88" y="129"/>
                </a:cubicBezTo>
                <a:cubicBezTo>
                  <a:pt x="88" y="110"/>
                  <a:pt x="88" y="110"/>
                  <a:pt x="88" y="110"/>
                </a:cubicBezTo>
                <a:cubicBezTo>
                  <a:pt x="84" y="111"/>
                  <a:pt x="81" y="110"/>
                  <a:pt x="77" y="110"/>
                </a:cubicBezTo>
                <a:cubicBezTo>
                  <a:pt x="77" y="129"/>
                  <a:pt x="77" y="129"/>
                  <a:pt x="77" y="129"/>
                </a:cubicBezTo>
                <a:cubicBezTo>
                  <a:pt x="72" y="126"/>
                  <a:pt x="66" y="119"/>
                  <a:pt x="62" y="109"/>
                </a:cubicBezTo>
                <a:cubicBezTo>
                  <a:pt x="58" y="108"/>
                  <a:pt x="54" y="108"/>
                  <a:pt x="50" y="107"/>
                </a:cubicBezTo>
                <a:cubicBezTo>
                  <a:pt x="53" y="114"/>
                  <a:pt x="55" y="120"/>
                  <a:pt x="59" y="125"/>
                </a:cubicBezTo>
                <a:cubicBezTo>
                  <a:pt x="52" y="122"/>
                  <a:pt x="46" y="118"/>
                  <a:pt x="40" y="112"/>
                </a:cubicBezTo>
                <a:cubicBezTo>
                  <a:pt x="37" y="109"/>
                  <a:pt x="35" y="106"/>
                  <a:pt x="33" y="103"/>
                </a:cubicBezTo>
                <a:cubicBezTo>
                  <a:pt x="28" y="102"/>
                  <a:pt x="23" y="100"/>
                  <a:pt x="18" y="99"/>
                </a:cubicBezTo>
                <a:cubicBezTo>
                  <a:pt x="22" y="106"/>
                  <a:pt x="27" y="114"/>
                  <a:pt x="33" y="120"/>
                </a:cubicBezTo>
                <a:cubicBezTo>
                  <a:pt x="46" y="133"/>
                  <a:pt x="64" y="140"/>
                  <a:pt x="82" y="140"/>
                </a:cubicBezTo>
                <a:cubicBezTo>
                  <a:pt x="111" y="140"/>
                  <a:pt x="136" y="123"/>
                  <a:pt x="147" y="98"/>
                </a:cubicBezTo>
                <a:cubicBezTo>
                  <a:pt x="143" y="99"/>
                  <a:pt x="138" y="102"/>
                  <a:pt x="132" y="104"/>
                </a:cubicBezTo>
                <a:cubicBezTo>
                  <a:pt x="125" y="113"/>
                  <a:pt x="116" y="120"/>
                  <a:pt x="106" y="125"/>
                </a:cubicBezTo>
                <a:close/>
                <a:moveTo>
                  <a:pt x="75" y="59"/>
                </a:moveTo>
                <a:cubicBezTo>
                  <a:pt x="75" y="59"/>
                  <a:pt x="76" y="59"/>
                  <a:pt x="76" y="58"/>
                </a:cubicBezTo>
                <a:cubicBezTo>
                  <a:pt x="77" y="58"/>
                  <a:pt x="77" y="57"/>
                  <a:pt x="77" y="57"/>
                </a:cubicBezTo>
                <a:cubicBezTo>
                  <a:pt x="77" y="51"/>
                  <a:pt x="77" y="51"/>
                  <a:pt x="77" y="51"/>
                </a:cubicBezTo>
                <a:cubicBezTo>
                  <a:pt x="77" y="51"/>
                  <a:pt x="77" y="51"/>
                  <a:pt x="77" y="51"/>
                </a:cubicBezTo>
                <a:cubicBezTo>
                  <a:pt x="77" y="50"/>
                  <a:pt x="76" y="49"/>
                  <a:pt x="75" y="49"/>
                </a:cubicBezTo>
                <a:cubicBezTo>
                  <a:pt x="47" y="47"/>
                  <a:pt x="47" y="47"/>
                  <a:pt x="47" y="47"/>
                </a:cubicBezTo>
                <a:cubicBezTo>
                  <a:pt x="46" y="47"/>
                  <a:pt x="45" y="48"/>
                  <a:pt x="45" y="49"/>
                </a:cubicBezTo>
                <a:cubicBezTo>
                  <a:pt x="45" y="50"/>
                  <a:pt x="45" y="50"/>
                  <a:pt x="45" y="50"/>
                </a:cubicBezTo>
                <a:cubicBezTo>
                  <a:pt x="41" y="97"/>
                  <a:pt x="41" y="97"/>
                  <a:pt x="41" y="97"/>
                </a:cubicBezTo>
                <a:cubicBezTo>
                  <a:pt x="41" y="98"/>
                  <a:pt x="41" y="98"/>
                  <a:pt x="41" y="98"/>
                </a:cubicBezTo>
                <a:cubicBezTo>
                  <a:pt x="41" y="99"/>
                  <a:pt x="42" y="100"/>
                  <a:pt x="43" y="100"/>
                </a:cubicBezTo>
                <a:cubicBezTo>
                  <a:pt x="74" y="103"/>
                  <a:pt x="74" y="103"/>
                  <a:pt x="74" y="103"/>
                </a:cubicBezTo>
                <a:cubicBezTo>
                  <a:pt x="75" y="104"/>
                  <a:pt x="75" y="103"/>
                  <a:pt x="76" y="103"/>
                </a:cubicBezTo>
                <a:cubicBezTo>
                  <a:pt x="76" y="103"/>
                  <a:pt x="76" y="103"/>
                  <a:pt x="76" y="102"/>
                </a:cubicBezTo>
                <a:cubicBezTo>
                  <a:pt x="76" y="102"/>
                  <a:pt x="76" y="102"/>
                  <a:pt x="76" y="102"/>
                </a:cubicBezTo>
                <a:cubicBezTo>
                  <a:pt x="76" y="102"/>
                  <a:pt x="76" y="95"/>
                  <a:pt x="76" y="95"/>
                </a:cubicBezTo>
                <a:cubicBezTo>
                  <a:pt x="76" y="94"/>
                  <a:pt x="75" y="94"/>
                  <a:pt x="74" y="94"/>
                </a:cubicBezTo>
                <a:cubicBezTo>
                  <a:pt x="74" y="94"/>
                  <a:pt x="58" y="92"/>
                  <a:pt x="55" y="92"/>
                </a:cubicBezTo>
                <a:cubicBezTo>
                  <a:pt x="55" y="89"/>
                  <a:pt x="56" y="81"/>
                  <a:pt x="56" y="79"/>
                </a:cubicBezTo>
                <a:cubicBezTo>
                  <a:pt x="59" y="79"/>
                  <a:pt x="74" y="79"/>
                  <a:pt x="74" y="79"/>
                </a:cubicBezTo>
                <a:cubicBezTo>
                  <a:pt x="75" y="79"/>
                  <a:pt x="75" y="79"/>
                  <a:pt x="76" y="79"/>
                </a:cubicBezTo>
                <a:cubicBezTo>
                  <a:pt x="76" y="78"/>
                  <a:pt x="76" y="78"/>
                  <a:pt x="76" y="77"/>
                </a:cubicBezTo>
                <a:cubicBezTo>
                  <a:pt x="76" y="77"/>
                  <a:pt x="76" y="77"/>
                  <a:pt x="76" y="77"/>
                </a:cubicBezTo>
                <a:cubicBezTo>
                  <a:pt x="76" y="72"/>
                  <a:pt x="76" y="72"/>
                  <a:pt x="76" y="72"/>
                </a:cubicBezTo>
                <a:cubicBezTo>
                  <a:pt x="75" y="71"/>
                  <a:pt x="75" y="70"/>
                  <a:pt x="74" y="70"/>
                </a:cubicBezTo>
                <a:cubicBezTo>
                  <a:pt x="74" y="70"/>
                  <a:pt x="59" y="69"/>
                  <a:pt x="56" y="69"/>
                </a:cubicBezTo>
                <a:cubicBezTo>
                  <a:pt x="57" y="66"/>
                  <a:pt x="57" y="60"/>
                  <a:pt x="58" y="57"/>
                </a:cubicBezTo>
                <a:cubicBezTo>
                  <a:pt x="61" y="58"/>
                  <a:pt x="75" y="59"/>
                  <a:pt x="75" y="59"/>
                </a:cubicBezTo>
                <a:close/>
              </a:path>
            </a:pathLst>
          </a:custGeom>
          <a:solidFill>
            <a:srgbClr val="4D9AC8"/>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 name="标题 2"/>
          <p:cNvSpPr>
            <a:spLocks noGrp="1"/>
          </p:cNvSpPr>
          <p:nvPr/>
        </p:nvSpPr>
        <p:spPr>
          <a:xfrm>
            <a:off x="304800" y="113665"/>
            <a:ext cx="5590540" cy="520700"/>
          </a:xfrm>
          <a:prstGeom prst="rect">
            <a:avLst/>
          </a:prstGeom>
        </p:spPr>
        <p:txBody>
          <a:bodyPr lIns="121917" tIns="60958" rIns="121917" bIns="60958"/>
          <a:lstStyle>
            <a:lvl1pPr algn="l" defTabSz="1281430" rtl="0" eaLnBrk="0" fontAlgn="base" hangingPunct="0">
              <a:spcBef>
                <a:spcPct val="0"/>
              </a:spcBef>
              <a:spcAft>
                <a:spcPct val="0"/>
              </a:spcAft>
              <a:defRPr sz="3790" b="1" kern="1200">
                <a:solidFill>
                  <a:schemeClr val="bg1"/>
                </a:solidFill>
                <a:latin typeface="微软雅黑" panose="020B0503020204020204" pitchFamily="34" charset="-122"/>
                <a:ea typeface="微软雅黑" panose="020B0503020204020204" pitchFamily="34" charset="-122"/>
                <a:cs typeface="+mj-cs"/>
              </a:defRPr>
            </a:lvl1pPr>
            <a:lvl2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4572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9144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3716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1828165"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r>
              <a:rPr lang="en-US" altLang="zh-CN" sz="2800" dirty="0">
                <a:solidFill>
                  <a:srgbClr val="0070C0"/>
                </a:solidFill>
                <a:cs typeface="微软雅黑" panose="020B0503020204020204" pitchFamily="34" charset="-122"/>
                <a:sym typeface="+mn-ea"/>
              </a:rPr>
              <a:t>2</a:t>
            </a:r>
            <a:r>
              <a:rPr lang="zh-CN" altLang="en-US" sz="2800" dirty="0">
                <a:solidFill>
                  <a:srgbClr val="0070C0"/>
                </a:solidFill>
                <a:cs typeface="微软雅黑" panose="020B0503020204020204" pitchFamily="34" charset="-122"/>
                <a:sym typeface="+mn-ea"/>
              </a:rPr>
              <a:t>. 系统特点</a:t>
            </a:r>
            <a:endParaRPr lang="zh-CN" altLang="en-US" sz="2800" dirty="0">
              <a:solidFill>
                <a:srgbClr val="0070C0"/>
              </a:solidFill>
              <a:cs typeface="微软雅黑" panose="020B0503020204020204" pitchFamily="34" charset="-122"/>
              <a:sym typeface="+mn-ea"/>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5"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checkerboard(across)">
                                      <p:cBhvr>
                                        <p:cTn id="19" dur="500"/>
                                        <p:tgtEl>
                                          <p:spTgt spid="3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checkerboard(across)">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par>
                                <p:cTn id="28" presetID="5"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heckerboard(across)">
                                      <p:cBhvr>
                                        <p:cTn id="33" dur="500"/>
                                        <p:tgtEl>
                                          <p:spTgt spid="17"/>
                                        </p:tgtEl>
                                      </p:cBhvr>
                                    </p:animEffect>
                                  </p:childTnLst>
                                </p:cTn>
                              </p:par>
                              <p:par>
                                <p:cTn id="34" presetID="5" presetClass="entr" presetSubtype="1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heckerboard(across)">
                                      <p:cBhvr>
                                        <p:cTn id="36" dur="500"/>
                                        <p:tgtEl>
                                          <p:spTgt spid="1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heckerboard(across)">
                                      <p:cBhvr>
                                        <p:cTn id="39" dur="500"/>
                                        <p:tgtEl>
                                          <p:spTgt spid="26"/>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checkerboard(across)">
                                      <p:cBhvr>
                                        <p:cTn id="42" dur="500"/>
                                        <p:tgtEl>
                                          <p:spTgt spid="50"/>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checkerboard(across)">
                                      <p:cBhvr>
                                        <p:cTn id="45" dur="500"/>
                                        <p:tgtEl>
                                          <p:spTgt spid="80"/>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heckerboard(across)">
                                      <p:cBhvr>
                                        <p:cTn id="50" dur="500"/>
                                        <p:tgtEl>
                                          <p:spTgt spid="8"/>
                                        </p:tgtEl>
                                      </p:cBhvr>
                                    </p:animEffect>
                                  </p:childTnLst>
                                </p:cTn>
                              </p:par>
                              <p:par>
                                <p:cTn id="51" presetID="5" presetClass="entr" presetSubtype="1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heckerboard(across)">
                                      <p:cBhvr>
                                        <p:cTn id="53" dur="500"/>
                                        <p:tgtEl>
                                          <p:spTgt spid="12"/>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heckerboard(across)">
                                      <p:cBhvr>
                                        <p:cTn id="56" dur="500"/>
                                        <p:tgtEl>
                                          <p:spTgt spid="16"/>
                                        </p:tgtEl>
                                      </p:cBhvr>
                                    </p:animEffect>
                                  </p:childTnLst>
                                </p:cTn>
                              </p:par>
                              <p:par>
                                <p:cTn id="57" presetID="5" presetClass="entr" presetSubtype="1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checkerboard(across)">
                                      <p:cBhvr>
                                        <p:cTn id="59" dur="500"/>
                                        <p:tgtEl>
                                          <p:spTgt spid="20"/>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checkerboard(across)">
                                      <p:cBhvr>
                                        <p:cTn id="62" dur="500"/>
                                        <p:tgtEl>
                                          <p:spTgt spid="35"/>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checkerboard(across)">
                                      <p:cBhvr>
                                        <p:cTn id="65" dur="500"/>
                                        <p:tgtEl>
                                          <p:spTgt spid="51"/>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checkerboard(across)">
                                      <p:cBhvr>
                                        <p:cTn id="68" dur="500"/>
                                        <p:tgtEl>
                                          <p:spTgt spid="72"/>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checkerboard(across)">
                                      <p:cBhvr>
                                        <p:cTn id="7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5" grpId="0" bldLvl="0" animBg="1"/>
      <p:bldP spid="16" grpId="0" bldLvl="0" animBg="1"/>
      <p:bldP spid="17" grpId="0" bldLvl="0" animBg="1"/>
      <p:bldP spid="24" grpId="0"/>
      <p:bldP spid="26" grpId="0"/>
      <p:bldP spid="35" grpId="0"/>
      <p:bldP spid="36" grpId="0"/>
      <p:bldP spid="50" grpId="0"/>
      <p:bldP spid="51" grpId="0"/>
      <p:bldP spid="80" grpId="0" bldLvl="0" animBg="1"/>
      <p:bldP spid="72" grpId="0" bldLvl="0" animBg="1"/>
      <p:bldP spid="73" grpId="0" bldLvl="0" animBg="1"/>
      <p:bldP spid="7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04800" y="113665"/>
            <a:ext cx="5590540" cy="520700"/>
          </a:xfrm>
        </p:spPr>
        <p:txBody>
          <a:bodyPr/>
          <a:lstStyle/>
          <a:p>
            <a:r>
              <a:rPr lang="en-US" altLang="zh-CN" sz="2800" dirty="0">
                <a:solidFill>
                  <a:srgbClr val="0070C0"/>
                </a:solidFill>
                <a:cs typeface="微软雅黑" panose="020B0503020204020204" pitchFamily="34" charset="-122"/>
                <a:sym typeface="+mn-ea"/>
              </a:rPr>
              <a:t>2.</a:t>
            </a:r>
            <a:r>
              <a:rPr lang="zh-CN" altLang="en-US" sz="2800" dirty="0">
                <a:solidFill>
                  <a:srgbClr val="0070C0"/>
                </a:solidFill>
                <a:cs typeface="微软雅黑" panose="020B0503020204020204" pitchFamily="34" charset="-122"/>
                <a:sym typeface="+mn-ea"/>
              </a:rPr>
              <a:t>1. 办理模式</a:t>
            </a:r>
            <a:endParaRPr lang="zh-CN" altLang="en-US" sz="2800" dirty="0">
              <a:solidFill>
                <a:srgbClr val="0070C0"/>
              </a:solidFill>
              <a:cs typeface="微软雅黑" panose="020B0503020204020204" pitchFamily="34" charset="-122"/>
              <a:sym typeface="+mn-ea"/>
            </a:endParaRPr>
          </a:p>
        </p:txBody>
      </p:sp>
      <p:sp>
        <p:nvSpPr>
          <p:cNvPr id="50" name="文本框 49"/>
          <p:cNvSpPr txBox="1"/>
          <p:nvPr/>
        </p:nvSpPr>
        <p:spPr>
          <a:xfrm>
            <a:off x="839470" y="2345055"/>
            <a:ext cx="1661160" cy="607695"/>
          </a:xfrm>
          <a:prstGeom prst="rect">
            <a:avLst/>
          </a:prstGeom>
          <a:solidFill>
            <a:srgbClr val="C00000"/>
          </a:solidFill>
        </p:spPr>
        <p:txBody>
          <a:bodyPr wrap="square" rtlCol="0">
            <a:spAutoFit/>
          </a:bodyPr>
          <a:p>
            <a:pPr algn="ctr">
              <a:lnSpc>
                <a:spcPct val="120000"/>
              </a:lnSpc>
            </a:pPr>
            <a:r>
              <a:rPr lang="zh-CN" altLang="en-US" sz="2800" b="1" dirty="0" smtClean="0">
                <a:solidFill>
                  <a:schemeClr val="bg1"/>
                </a:solidFill>
                <a:latin typeface="微软雅黑" panose="020B0503020204020204" pitchFamily="34" charset="-122"/>
                <a:ea typeface="微软雅黑" panose="020B0503020204020204" pitchFamily="34" charset="-122"/>
              </a:rPr>
              <a:t>村级</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043680" y="1097915"/>
            <a:ext cx="6807835" cy="368300"/>
          </a:xfrm>
          <a:prstGeom prst="rect">
            <a:avLst/>
          </a:prstGeom>
          <a:noFill/>
        </p:spPr>
        <p:txBody>
          <a:bodyPr wrap="none" rtlCol="0">
            <a:spAutoFit/>
          </a:bodyPr>
          <a:p>
            <a:pPr algn="l"/>
            <a:r>
              <a:rPr lang="en-US" altLang="zh-CN"/>
              <a:t>1.</a:t>
            </a:r>
            <a:r>
              <a:rPr lang="zh-CN" altLang="en-US"/>
              <a:t>村级代理（窗口办或者</a:t>
            </a:r>
            <a:r>
              <a:rPr lang="zh-CN" altLang="en-US"/>
              <a:t>移动办（岳办岳好APP、湘税社保APP））</a:t>
            </a:r>
            <a:endParaRPr lang="zh-CN" altLang="en-US"/>
          </a:p>
        </p:txBody>
      </p:sp>
      <p:sp>
        <p:nvSpPr>
          <p:cNvPr id="12" name="文本框 11"/>
          <p:cNvSpPr txBox="1"/>
          <p:nvPr/>
        </p:nvSpPr>
        <p:spPr>
          <a:xfrm>
            <a:off x="4043680" y="2584450"/>
            <a:ext cx="3328035" cy="368300"/>
          </a:xfrm>
          <a:prstGeom prst="rect">
            <a:avLst/>
          </a:prstGeom>
          <a:noFill/>
        </p:spPr>
        <p:txBody>
          <a:bodyPr wrap="none" rtlCol="0">
            <a:spAutoFit/>
          </a:bodyPr>
          <a:p>
            <a:pPr algn="l"/>
            <a:r>
              <a:rPr lang="en-US"/>
              <a:t>4.</a:t>
            </a:r>
            <a:r>
              <a:t>村级受理、乡镇（街道）办理</a:t>
            </a:r>
          </a:p>
        </p:txBody>
      </p:sp>
      <p:sp>
        <p:nvSpPr>
          <p:cNvPr id="14" name="文本框 13"/>
          <p:cNvSpPr txBox="1"/>
          <p:nvPr/>
        </p:nvSpPr>
        <p:spPr>
          <a:xfrm>
            <a:off x="4043680" y="3058795"/>
            <a:ext cx="4471035" cy="368300"/>
          </a:xfrm>
          <a:prstGeom prst="rect">
            <a:avLst/>
          </a:prstGeom>
          <a:noFill/>
        </p:spPr>
        <p:txBody>
          <a:bodyPr wrap="none" rtlCol="0">
            <a:spAutoFit/>
          </a:bodyPr>
          <a:p>
            <a:pPr algn="l"/>
            <a:r>
              <a:rPr lang="en-US"/>
              <a:t>5.</a:t>
            </a:r>
            <a:r>
              <a:t>村级受理、乡镇（街道）初审、县级办理</a:t>
            </a:r>
          </a:p>
        </p:txBody>
      </p:sp>
      <p:sp>
        <p:nvSpPr>
          <p:cNvPr id="15" name="文本框 14"/>
          <p:cNvSpPr txBox="1"/>
          <p:nvPr/>
        </p:nvSpPr>
        <p:spPr>
          <a:xfrm>
            <a:off x="4043680" y="3999865"/>
            <a:ext cx="2413635" cy="368300"/>
          </a:xfrm>
          <a:prstGeom prst="rect">
            <a:avLst/>
          </a:prstGeom>
          <a:noFill/>
        </p:spPr>
        <p:txBody>
          <a:bodyPr wrap="none" rtlCol="0">
            <a:spAutoFit/>
          </a:bodyPr>
          <a:p>
            <a:pPr algn="l"/>
            <a:r>
              <a:rPr lang="en-US"/>
              <a:t>7.</a:t>
            </a:r>
            <a:r>
              <a:t>村级受理、市级办理</a:t>
            </a:r>
          </a:p>
        </p:txBody>
      </p:sp>
      <p:sp>
        <p:nvSpPr>
          <p:cNvPr id="16" name="文本框 15"/>
          <p:cNvSpPr txBox="1"/>
          <p:nvPr/>
        </p:nvSpPr>
        <p:spPr>
          <a:xfrm>
            <a:off x="4043680" y="3512820"/>
            <a:ext cx="2413635" cy="368300"/>
          </a:xfrm>
          <a:prstGeom prst="rect">
            <a:avLst/>
          </a:prstGeom>
          <a:noFill/>
        </p:spPr>
        <p:txBody>
          <a:bodyPr wrap="none" rtlCol="0">
            <a:spAutoFit/>
          </a:bodyPr>
          <a:p>
            <a:pPr algn="l"/>
            <a:r>
              <a:rPr lang="en-US"/>
              <a:t>6.</a:t>
            </a:r>
            <a:r>
              <a:t>村级受理、县级办理</a:t>
            </a:r>
          </a:p>
        </p:txBody>
      </p:sp>
      <p:sp>
        <p:nvSpPr>
          <p:cNvPr id="18" name="文本框 17"/>
          <p:cNvSpPr txBox="1"/>
          <p:nvPr/>
        </p:nvSpPr>
        <p:spPr>
          <a:xfrm>
            <a:off x="4043680" y="1646555"/>
            <a:ext cx="1956435" cy="368300"/>
          </a:xfrm>
          <a:prstGeom prst="rect">
            <a:avLst/>
          </a:prstGeom>
          <a:noFill/>
        </p:spPr>
        <p:txBody>
          <a:bodyPr wrap="none" rtlCol="0">
            <a:spAutoFit/>
          </a:bodyPr>
          <a:p>
            <a:pPr algn="l"/>
            <a:r>
              <a:rPr lang="en-US"/>
              <a:t>2.</a:t>
            </a:r>
            <a:r>
              <a:t>村级受理、</a:t>
            </a:r>
            <a:r>
              <a:rPr lang="zh-CN"/>
              <a:t>办理</a:t>
            </a:r>
            <a:endParaRPr lang="zh-CN"/>
          </a:p>
        </p:txBody>
      </p:sp>
      <p:sp>
        <p:nvSpPr>
          <p:cNvPr id="19" name="文本框 18"/>
          <p:cNvSpPr txBox="1"/>
          <p:nvPr/>
        </p:nvSpPr>
        <p:spPr>
          <a:xfrm>
            <a:off x="4043680" y="2126615"/>
            <a:ext cx="3556635" cy="368300"/>
          </a:xfrm>
          <a:prstGeom prst="rect">
            <a:avLst/>
          </a:prstGeom>
          <a:noFill/>
        </p:spPr>
        <p:txBody>
          <a:bodyPr wrap="none" rtlCol="0">
            <a:spAutoFit/>
          </a:bodyPr>
          <a:p>
            <a:pPr algn="l"/>
            <a:r>
              <a:rPr lang="en-US"/>
              <a:t>3.</a:t>
            </a:r>
            <a:r>
              <a:t>村级受理、县级初审、市级办理</a:t>
            </a:r>
          </a:p>
        </p:txBody>
      </p:sp>
      <p:sp>
        <p:nvSpPr>
          <p:cNvPr id="20" name="文本框 19"/>
          <p:cNvSpPr txBox="1"/>
          <p:nvPr/>
        </p:nvSpPr>
        <p:spPr>
          <a:xfrm>
            <a:off x="839470" y="5187315"/>
            <a:ext cx="1661160" cy="607695"/>
          </a:xfrm>
          <a:prstGeom prst="rect">
            <a:avLst/>
          </a:prstGeom>
          <a:solidFill>
            <a:srgbClr val="C00000"/>
          </a:solidFill>
        </p:spPr>
        <p:txBody>
          <a:bodyPr wrap="square" rtlCol="0">
            <a:spAutoFit/>
          </a:bodyPr>
          <a:p>
            <a:pPr algn="ctr">
              <a:lnSpc>
                <a:spcPct val="120000"/>
              </a:lnSpc>
            </a:pPr>
            <a:r>
              <a:rPr lang="zh-CN" altLang="en-US" sz="2800" b="1" dirty="0" smtClean="0">
                <a:solidFill>
                  <a:schemeClr val="bg1"/>
                </a:solidFill>
                <a:latin typeface="微软雅黑" panose="020B0503020204020204" pitchFamily="34" charset="-122"/>
                <a:ea typeface="微软雅黑" panose="020B0503020204020204" pitchFamily="34" charset="-122"/>
              </a:rPr>
              <a:t>镇</a:t>
            </a:r>
            <a:r>
              <a:rPr lang="zh-CN" altLang="en-US" sz="2800" b="1" dirty="0" smtClean="0">
                <a:solidFill>
                  <a:schemeClr val="bg1"/>
                </a:solidFill>
                <a:latin typeface="微软雅黑" panose="020B0503020204020204" pitchFamily="34" charset="-122"/>
                <a:ea typeface="微软雅黑" panose="020B0503020204020204" pitchFamily="34" charset="-122"/>
              </a:rPr>
              <a:t>级</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43680" y="5674360"/>
            <a:ext cx="2413635" cy="368300"/>
          </a:xfrm>
          <a:prstGeom prst="rect">
            <a:avLst/>
          </a:prstGeom>
          <a:noFill/>
        </p:spPr>
        <p:txBody>
          <a:bodyPr wrap="none" rtlCol="0">
            <a:spAutoFit/>
          </a:bodyPr>
          <a:p>
            <a:pPr algn="l"/>
            <a:r>
              <a:rPr lang="en-US"/>
              <a:t>2.</a:t>
            </a:r>
            <a:r>
              <a:rPr lang="zh-CN" altLang="en-US"/>
              <a:t>镇</a:t>
            </a:r>
            <a:r>
              <a:t>级受理、</a:t>
            </a:r>
            <a:r>
              <a:rPr lang="zh-CN"/>
              <a:t>县</a:t>
            </a:r>
            <a:r>
              <a:t>级办理</a:t>
            </a:r>
          </a:p>
        </p:txBody>
      </p:sp>
      <p:sp>
        <p:nvSpPr>
          <p:cNvPr id="22" name="文本框 21"/>
          <p:cNvSpPr txBox="1"/>
          <p:nvPr/>
        </p:nvSpPr>
        <p:spPr>
          <a:xfrm>
            <a:off x="4043680" y="5187315"/>
            <a:ext cx="1956435" cy="368300"/>
          </a:xfrm>
          <a:prstGeom prst="rect">
            <a:avLst/>
          </a:prstGeom>
          <a:noFill/>
        </p:spPr>
        <p:txBody>
          <a:bodyPr wrap="none" rtlCol="0">
            <a:spAutoFit/>
          </a:bodyPr>
          <a:p>
            <a:pPr algn="l"/>
            <a:r>
              <a:rPr lang="en-US"/>
              <a:t>1.</a:t>
            </a:r>
            <a:r>
              <a:rPr lang="zh-CN" altLang="en-US"/>
              <a:t>镇级</a:t>
            </a:r>
            <a:r>
              <a:t>受理、办理</a:t>
            </a: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heckerboard(across)">
                                      <p:cBhvr>
                                        <p:cTn id="7" dur="500"/>
                                        <p:tgtEl>
                                          <p:spTgt spid="5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2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AutoShape 14"/>
          <p:cNvSpPr>
            <a:spLocks noChangeArrowheads="1"/>
          </p:cNvSpPr>
          <p:nvPr/>
        </p:nvSpPr>
        <p:spPr bwMode="auto">
          <a:xfrm flipH="1">
            <a:off x="986790" y="3011805"/>
            <a:ext cx="10975975" cy="890270"/>
          </a:xfrm>
          <a:prstGeom prst="roundRect">
            <a:avLst>
              <a:gd name="adj" fmla="val 16667"/>
            </a:avLst>
          </a:prstGeom>
          <a:solidFill>
            <a:srgbClr val="3B526D"/>
          </a:solidFill>
          <a:ln w="9525" algn="ctr">
            <a:solidFill>
              <a:schemeClr val="accent1"/>
            </a:solidFill>
            <a:round/>
          </a:ln>
          <a:effectLst>
            <a:outerShdw blurRad="76200" dir="13500000" sy="23000" kx="1200000" algn="br" rotWithShape="0">
              <a:prstClr val="black">
                <a:alpha val="20000"/>
              </a:prstClr>
            </a:outerShdw>
          </a:effectLst>
        </p:spPr>
        <p:txBody>
          <a:bodyPr wrap="none" lIns="2520000" anchor="ctr"/>
          <a:lstStyle/>
          <a:p>
            <a:pPr eaLnBrk="1" fontAlgn="auto" hangingPunct="1">
              <a:spcBef>
                <a:spcPts val="0"/>
              </a:spcBef>
              <a:spcAft>
                <a:spcPts val="0"/>
              </a:spcAft>
              <a:buClr>
                <a:srgbClr val="808000"/>
              </a:buClr>
              <a:buSzPct val="75000"/>
              <a:defRPr/>
            </a:pPr>
            <a:endParaRPr lang="zh-CN" altLang="en-US" dirty="0">
              <a:latin typeface="+mn-lt"/>
              <a:ea typeface="+mn-ea"/>
            </a:endParaRPr>
          </a:p>
        </p:txBody>
      </p:sp>
      <p:sp>
        <p:nvSpPr>
          <p:cNvPr id="7" name="折角形 6"/>
          <p:cNvSpPr/>
          <p:nvPr/>
        </p:nvSpPr>
        <p:spPr>
          <a:xfrm>
            <a:off x="969010" y="3049270"/>
            <a:ext cx="1704340" cy="934085"/>
          </a:xfrm>
          <a:prstGeom prst="foldedCorner">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13"/>
          <p:cNvSpPr>
            <a:spLocks noChangeArrowheads="1"/>
          </p:cNvSpPr>
          <p:nvPr/>
        </p:nvSpPr>
        <p:spPr bwMode="auto">
          <a:xfrm>
            <a:off x="969010" y="3085465"/>
            <a:ext cx="17043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4400" dirty="0">
                <a:solidFill>
                  <a:srgbClr val="0070C0"/>
                </a:solidFill>
                <a:cs typeface="微软雅黑" panose="020B0503020204020204" pitchFamily="34" charset="-122"/>
                <a:sym typeface="+mn-ea"/>
              </a:rPr>
              <a:t>3</a:t>
            </a:r>
            <a:r>
              <a:rPr lang="zh-CN" altLang="en-US" sz="4400" dirty="0">
                <a:solidFill>
                  <a:srgbClr val="0070C0"/>
                </a:solidFill>
                <a:cs typeface="微软雅黑" panose="020B0503020204020204" pitchFamily="34" charset="-122"/>
                <a:sym typeface="+mn-ea"/>
              </a:rPr>
              <a:t>. </a:t>
            </a:r>
            <a:endParaRPr lang="en-US" altLang="zh-CN" sz="4400" b="1">
              <a:solidFill>
                <a:srgbClr val="4B72A4"/>
              </a:solidFill>
              <a:latin typeface="微软雅黑" panose="020B0503020204020204" pitchFamily="34" charset="-122"/>
              <a:ea typeface="微软雅黑" panose="020B0503020204020204" pitchFamily="34" charset="-122"/>
            </a:endParaRPr>
          </a:p>
        </p:txBody>
      </p:sp>
      <p:sp>
        <p:nvSpPr>
          <p:cNvPr id="9" name="Rectangle 13"/>
          <p:cNvSpPr>
            <a:spLocks noChangeArrowheads="1"/>
          </p:cNvSpPr>
          <p:nvPr/>
        </p:nvSpPr>
        <p:spPr bwMode="auto">
          <a:xfrm>
            <a:off x="3676015" y="3161665"/>
            <a:ext cx="589534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a:solidFill>
                  <a:schemeClr val="bg1"/>
                </a:solidFill>
                <a:latin typeface="微软雅黑" panose="020B0503020204020204" pitchFamily="34" charset="-122"/>
                <a:ea typeface="微软雅黑" panose="020B0503020204020204" pitchFamily="34" charset="-122"/>
              </a:rPr>
              <a:t>系 统 实 操 培 训</a:t>
            </a:r>
            <a:endParaRPr lang="zh-CN" altLang="en-US" sz="3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2)">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p:cNvSpPr/>
          <p:nvPr/>
        </p:nvSpPr>
        <p:spPr>
          <a:xfrm>
            <a:off x="1238885" y="1743710"/>
            <a:ext cx="3195320" cy="4626610"/>
          </a:xfrm>
          <a:prstGeom prst="roundRect">
            <a:avLst>
              <a:gd name="adj" fmla="val 8863"/>
            </a:avLst>
          </a:prstGeom>
          <a:noFill/>
          <a:ln w="57150">
            <a:solidFill>
              <a:srgbClr val="5EC6D3"/>
            </a:solidFill>
          </a:ln>
          <a:extLst>
            <a:ext uri="{909E8E84-426E-40DD-AFC4-6F175D3DCCD1}">
              <a14:hiddenFill xmlns:a14="http://schemas.microsoft.com/office/drawing/2010/main">
                <a:solidFill>
                  <a:schemeClr val="tx2">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2238375" y="2211070"/>
            <a:ext cx="1198880" cy="1198880"/>
            <a:chOff x="3525" y="3504"/>
            <a:chExt cx="1888" cy="1888"/>
          </a:xfrm>
        </p:grpSpPr>
        <p:sp>
          <p:nvSpPr>
            <p:cNvPr id="62" name="椭圆 61"/>
            <p:cNvSpPr/>
            <p:nvPr/>
          </p:nvSpPr>
          <p:spPr>
            <a:xfrm>
              <a:off x="3525" y="3504"/>
              <a:ext cx="1888" cy="1888"/>
            </a:xfrm>
            <a:prstGeom prst="ellipse">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865" y="3824"/>
              <a:ext cx="1137" cy="1327"/>
              <a:chOff x="4231471" y="4620418"/>
              <a:chExt cx="498059" cy="697260"/>
            </a:xfrm>
            <a:solidFill>
              <a:schemeClr val="bg1"/>
            </a:solidFill>
          </p:grpSpPr>
          <p:sp>
            <p:nvSpPr>
              <p:cNvPr id="11" name="Oval 390"/>
              <p:cNvSpPr>
                <a:spLocks noChangeArrowheads="1"/>
              </p:cNvSpPr>
              <p:nvPr/>
            </p:nvSpPr>
            <p:spPr bwMode="auto">
              <a:xfrm>
                <a:off x="4542024" y="4620418"/>
                <a:ext cx="112713" cy="1095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Line 391"/>
              <p:cNvSpPr>
                <a:spLocks noChangeShapeType="1"/>
              </p:cNvSpPr>
              <p:nvPr/>
            </p:nvSpPr>
            <p:spPr bwMode="auto">
              <a:xfrm>
                <a:off x="4495800" y="467280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Line 392"/>
              <p:cNvSpPr>
                <a:spLocks noChangeShapeType="1"/>
              </p:cNvSpPr>
              <p:nvPr/>
            </p:nvSpPr>
            <p:spPr bwMode="auto">
              <a:xfrm>
                <a:off x="4495800" y="467280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93"/>
              <p:cNvSpPr/>
              <p:nvPr/>
            </p:nvSpPr>
            <p:spPr bwMode="auto">
              <a:xfrm>
                <a:off x="4467592" y="4766815"/>
                <a:ext cx="261938" cy="550863"/>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3" name="Oval 390"/>
              <p:cNvSpPr>
                <a:spLocks noChangeArrowheads="1"/>
              </p:cNvSpPr>
              <p:nvPr/>
            </p:nvSpPr>
            <p:spPr bwMode="auto">
              <a:xfrm>
                <a:off x="4285786" y="4672962"/>
                <a:ext cx="82786" cy="8039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4" name="Freeform 393"/>
              <p:cNvSpPr/>
              <p:nvPr/>
            </p:nvSpPr>
            <p:spPr bwMode="auto">
              <a:xfrm>
                <a:off x="4231471" y="4781728"/>
                <a:ext cx="191854" cy="403538"/>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95" name="组合 94"/>
          <p:cNvGrpSpPr/>
          <p:nvPr/>
        </p:nvGrpSpPr>
        <p:grpSpPr>
          <a:xfrm>
            <a:off x="546100" y="3355975"/>
            <a:ext cx="1159510" cy="1159510"/>
            <a:chOff x="860" y="5285"/>
            <a:chExt cx="1826" cy="1826"/>
          </a:xfrm>
        </p:grpSpPr>
        <p:sp>
          <p:nvSpPr>
            <p:cNvPr id="51" name="直角三角形 50"/>
            <p:cNvSpPr/>
            <p:nvPr/>
          </p:nvSpPr>
          <p:spPr>
            <a:xfrm rot="13500000">
              <a:off x="860" y="5285"/>
              <a:ext cx="1826" cy="1826"/>
            </a:xfrm>
            <a:prstGeom prst="rtTriangle">
              <a:avLst/>
            </a:prstGeom>
            <a:solidFill>
              <a:srgbClr val="F2F2F2"/>
            </a:solidFill>
            <a:ln>
              <a:noFill/>
            </a:ln>
            <a:effectLst>
              <a:outerShdw blurRad="152400" dist="76200" sx="98000" sy="98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文本框 212"/>
            <p:cNvSpPr txBox="1"/>
            <p:nvPr/>
          </p:nvSpPr>
          <p:spPr>
            <a:xfrm>
              <a:off x="1160" y="5486"/>
              <a:ext cx="1487" cy="1423"/>
            </a:xfrm>
            <a:prstGeom prst="rect">
              <a:avLst/>
            </a:prstGeom>
            <a:noFill/>
          </p:spPr>
          <p:txBody>
            <a:bodyPr wrap="square" rtlCol="0">
              <a:spAutoFit/>
            </a:bodyPr>
            <a:lstStyle/>
            <a:p>
              <a:pPr algn="ctr">
                <a:lnSpc>
                  <a:spcPct val="120000"/>
                </a:lnSpc>
              </a:pPr>
              <a:r>
                <a:rPr lang="en-US" altLang="zh-CN" sz="4400" b="1" dirty="0" smtClean="0">
                  <a:solidFill>
                    <a:srgbClr val="5EC6D3"/>
                  </a:solidFill>
                  <a:latin typeface="微软雅黑" panose="020B0503020204020204" pitchFamily="34" charset="-122"/>
                  <a:ea typeface="微软雅黑" panose="020B0503020204020204" pitchFamily="34" charset="-122"/>
                  <a:cs typeface="微软雅黑" panose="020B0503020204020204" pitchFamily="34" charset="-122"/>
                </a:rPr>
                <a:t>01</a:t>
              </a:r>
              <a:endParaRPr lang="en-US" altLang="zh-CN" sz="4400" b="1" dirty="0" smtClean="0">
                <a:solidFill>
                  <a:srgbClr val="5EC6D3"/>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3" name="文本框 52"/>
          <p:cNvSpPr txBox="1"/>
          <p:nvPr/>
        </p:nvSpPr>
        <p:spPr>
          <a:xfrm>
            <a:off x="2028190" y="3483610"/>
            <a:ext cx="1393825" cy="829945"/>
          </a:xfrm>
          <a:prstGeom prst="rect">
            <a:avLst/>
          </a:prstGeom>
          <a:noFill/>
        </p:spPr>
        <p:txBody>
          <a:bodyPr wrap="square" rtlCol="0">
            <a:spAutoFit/>
          </a:bodyPr>
          <a:lstStyle/>
          <a:p>
            <a:pPr algn="ctr">
              <a:lnSpc>
                <a:spcPct val="120000"/>
              </a:lnSpc>
            </a:pPr>
            <a:r>
              <a:rPr lang="zh-CN" altLang="en-US" sz="4000" b="1" dirty="0" smtClean="0">
                <a:solidFill>
                  <a:srgbClr val="5EC6D3"/>
                </a:solidFill>
                <a:latin typeface="微软雅黑" panose="020B0503020204020204" pitchFamily="34" charset="-122"/>
                <a:ea typeface="微软雅黑" panose="020B0503020204020204" pitchFamily="34" charset="-122"/>
                <a:cs typeface="微软雅黑" panose="020B0503020204020204" pitchFamily="34" charset="-122"/>
                <a:sym typeface="+mn-ea"/>
              </a:rPr>
              <a:t>在哪</a:t>
            </a:r>
            <a:endParaRPr lang="zh-CN" altLang="en-US" sz="4000" b="1" dirty="0" smtClean="0">
              <a:solidFill>
                <a:srgbClr val="5EC6D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4" name="文本框 53"/>
          <p:cNvSpPr txBox="1"/>
          <p:nvPr/>
        </p:nvSpPr>
        <p:spPr>
          <a:xfrm>
            <a:off x="2238375" y="4193540"/>
            <a:ext cx="2070100" cy="1715770"/>
          </a:xfrm>
          <a:prstGeom prst="rect">
            <a:avLst/>
          </a:prstGeom>
          <a:noFill/>
        </p:spPr>
        <p:txBody>
          <a:bodyPr wrap="square" rtlCol="0">
            <a:spAutoFit/>
          </a:bodyPr>
          <a:lstStyle/>
          <a:p>
            <a:pPr algn="ctr">
              <a:lnSpc>
                <a:spcPct val="120000"/>
              </a:lnSpc>
            </a:pPr>
            <a:r>
              <a:rPr lang="zh-CN" altLang="en-US" sz="8800" b="1" dirty="0" smtClean="0">
                <a:solidFill>
                  <a:srgbClr val="5EC6D3"/>
                </a:solidFill>
                <a:latin typeface="微软雅黑" panose="020B0503020204020204" pitchFamily="34" charset="-122"/>
                <a:ea typeface="微软雅黑" panose="020B0503020204020204" pitchFamily="34" charset="-122"/>
                <a:cs typeface="微软雅黑" panose="020B0503020204020204" pitchFamily="34" charset="-122"/>
                <a:sym typeface="+mn-ea"/>
              </a:rPr>
              <a:t>登？</a:t>
            </a:r>
            <a:endParaRPr lang="zh-CN" altLang="en-US" sz="8800" b="1" dirty="0" smtClean="0">
              <a:solidFill>
                <a:srgbClr val="5EC6D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4" name="圆角矩形 63"/>
          <p:cNvSpPr/>
          <p:nvPr/>
        </p:nvSpPr>
        <p:spPr>
          <a:xfrm>
            <a:off x="5072380" y="1743710"/>
            <a:ext cx="3195320" cy="4626610"/>
          </a:xfrm>
          <a:prstGeom prst="roundRect">
            <a:avLst>
              <a:gd name="adj" fmla="val 8863"/>
            </a:avLst>
          </a:prstGeom>
          <a:noFill/>
          <a:ln w="57150">
            <a:solidFill>
              <a:srgbClr val="4D9AC8"/>
            </a:solidFill>
          </a:ln>
          <a:extLst>
            <a:ext uri="{909E8E84-426E-40DD-AFC4-6F175D3DCCD1}">
              <a14:hiddenFill xmlns:a14="http://schemas.microsoft.com/office/drawing/2010/main">
                <a:solidFill>
                  <a:schemeClr val="tx2">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6071870" y="2225040"/>
            <a:ext cx="1198880" cy="1198880"/>
            <a:chOff x="9562" y="3504"/>
            <a:chExt cx="1888" cy="1888"/>
          </a:xfrm>
        </p:grpSpPr>
        <p:sp>
          <p:nvSpPr>
            <p:cNvPr id="63" name="椭圆 62"/>
            <p:cNvSpPr/>
            <p:nvPr/>
          </p:nvSpPr>
          <p:spPr>
            <a:xfrm>
              <a:off x="9562" y="3504"/>
              <a:ext cx="1888" cy="1888"/>
            </a:xfrm>
            <a:prstGeom prst="ellipse">
              <a:avLst/>
            </a:prstGeom>
            <a:solidFill>
              <a:srgbClr val="4D9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9856" y="3798"/>
              <a:ext cx="1117" cy="1304"/>
              <a:chOff x="4211294" y="4606757"/>
              <a:chExt cx="489145" cy="685174"/>
            </a:xfrm>
            <a:solidFill>
              <a:schemeClr val="bg1"/>
            </a:solidFill>
          </p:grpSpPr>
          <p:sp>
            <p:nvSpPr>
              <p:cNvPr id="66" name="Oval 390"/>
              <p:cNvSpPr>
                <a:spLocks noChangeArrowheads="1"/>
              </p:cNvSpPr>
              <p:nvPr/>
            </p:nvSpPr>
            <p:spPr bwMode="auto">
              <a:xfrm>
                <a:off x="4513114" y="4606757"/>
                <a:ext cx="112713" cy="1095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7" name="Line 391"/>
              <p:cNvSpPr>
                <a:spLocks noChangeShapeType="1"/>
              </p:cNvSpPr>
              <p:nvPr/>
            </p:nvSpPr>
            <p:spPr bwMode="auto">
              <a:xfrm>
                <a:off x="4495800" y="467280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Line 392"/>
              <p:cNvSpPr>
                <a:spLocks noChangeShapeType="1"/>
              </p:cNvSpPr>
              <p:nvPr/>
            </p:nvSpPr>
            <p:spPr bwMode="auto">
              <a:xfrm>
                <a:off x="4570264" y="467280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93"/>
              <p:cNvSpPr/>
              <p:nvPr/>
            </p:nvSpPr>
            <p:spPr bwMode="auto">
              <a:xfrm>
                <a:off x="4438501" y="4741068"/>
                <a:ext cx="261938" cy="550863"/>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7" name="Oval 390"/>
              <p:cNvSpPr>
                <a:spLocks noChangeArrowheads="1"/>
              </p:cNvSpPr>
              <p:nvPr/>
            </p:nvSpPr>
            <p:spPr bwMode="auto">
              <a:xfrm>
                <a:off x="4263857" y="4718150"/>
                <a:ext cx="78844" cy="7671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8" name="Freeform 393"/>
              <p:cNvSpPr/>
              <p:nvPr/>
            </p:nvSpPr>
            <p:spPr bwMode="auto">
              <a:xfrm>
                <a:off x="4211294" y="4823238"/>
                <a:ext cx="183970" cy="386724"/>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97" name="组合 96"/>
          <p:cNvGrpSpPr/>
          <p:nvPr/>
        </p:nvGrpSpPr>
        <p:grpSpPr>
          <a:xfrm>
            <a:off x="4379595" y="3355975"/>
            <a:ext cx="1159510" cy="1159510"/>
            <a:chOff x="6897" y="5285"/>
            <a:chExt cx="1826" cy="1826"/>
          </a:xfrm>
        </p:grpSpPr>
        <p:sp>
          <p:nvSpPr>
            <p:cNvPr id="70" name="直角三角形 69"/>
            <p:cNvSpPr/>
            <p:nvPr/>
          </p:nvSpPr>
          <p:spPr>
            <a:xfrm rot="13500000">
              <a:off x="6897" y="5285"/>
              <a:ext cx="1826" cy="1826"/>
            </a:xfrm>
            <a:prstGeom prst="rtTriangle">
              <a:avLst/>
            </a:prstGeom>
            <a:solidFill>
              <a:srgbClr val="F2F2F2"/>
            </a:solidFill>
            <a:ln>
              <a:noFill/>
            </a:ln>
            <a:effectLst>
              <a:outerShdw blurRad="152400" dist="76200" sx="98000" sy="98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7197" y="5486"/>
              <a:ext cx="1487" cy="1423"/>
            </a:xfrm>
            <a:prstGeom prst="rect">
              <a:avLst/>
            </a:prstGeom>
            <a:noFill/>
          </p:spPr>
          <p:txBody>
            <a:bodyPr wrap="square" rtlCol="0">
              <a:spAutoFit/>
            </a:bodyPr>
            <a:lstStyle/>
            <a:p>
              <a:pPr algn="ctr">
                <a:lnSpc>
                  <a:spcPct val="120000"/>
                </a:lnSpc>
              </a:pPr>
              <a:r>
                <a:rPr lang="en-US" altLang="zh-CN" sz="4400" b="1" dirty="0" smtClean="0">
                  <a:solidFill>
                    <a:srgbClr val="4D9AC8"/>
                  </a:solidFill>
                  <a:latin typeface="微软雅黑" panose="020B0503020204020204" pitchFamily="34" charset="-122"/>
                  <a:ea typeface="微软雅黑" panose="020B0503020204020204" pitchFamily="34" charset="-122"/>
                  <a:cs typeface="微软雅黑" panose="020B0503020204020204" pitchFamily="34" charset="-122"/>
                </a:rPr>
                <a:t>02</a:t>
              </a:r>
              <a:endParaRPr lang="en-US" altLang="zh-CN" sz="4400" b="1" dirty="0" smtClean="0">
                <a:solidFill>
                  <a:srgbClr val="4D9AC8"/>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72" name="文本框 71"/>
          <p:cNvSpPr txBox="1"/>
          <p:nvPr/>
        </p:nvSpPr>
        <p:spPr>
          <a:xfrm>
            <a:off x="5861685" y="3483610"/>
            <a:ext cx="1393825" cy="829945"/>
          </a:xfrm>
          <a:prstGeom prst="rect">
            <a:avLst/>
          </a:prstGeom>
          <a:noFill/>
        </p:spPr>
        <p:txBody>
          <a:bodyPr wrap="square" rtlCol="0">
            <a:spAutoFit/>
          </a:bodyPr>
          <a:lstStyle/>
          <a:p>
            <a:pPr algn="ctr">
              <a:lnSpc>
                <a:spcPct val="120000"/>
              </a:lnSpc>
            </a:pPr>
            <a:r>
              <a:rPr lang="zh-CN" altLang="en-US" sz="4000" b="1" dirty="0" smtClean="0">
                <a:solidFill>
                  <a:srgbClr val="4D9AC8"/>
                </a:solidFill>
                <a:latin typeface="微软雅黑" panose="020B0503020204020204" pitchFamily="34" charset="-122"/>
                <a:ea typeface="微软雅黑" panose="020B0503020204020204" pitchFamily="34" charset="-122"/>
                <a:cs typeface="微软雅黑" panose="020B0503020204020204" pitchFamily="34" charset="-122"/>
                <a:sym typeface="+mn-ea"/>
              </a:rPr>
              <a:t>给谁</a:t>
            </a:r>
            <a:endParaRPr lang="zh-CN" altLang="en-US" sz="4000" b="1" dirty="0" smtClean="0">
              <a:solidFill>
                <a:srgbClr val="4D9AC8"/>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3" name="文本框 72"/>
          <p:cNvSpPr txBox="1"/>
          <p:nvPr/>
        </p:nvSpPr>
        <p:spPr>
          <a:xfrm>
            <a:off x="6072505" y="4193540"/>
            <a:ext cx="2005965" cy="1715770"/>
          </a:xfrm>
          <a:prstGeom prst="rect">
            <a:avLst/>
          </a:prstGeom>
          <a:noFill/>
        </p:spPr>
        <p:txBody>
          <a:bodyPr wrap="square" rtlCol="0">
            <a:spAutoFit/>
          </a:bodyPr>
          <a:lstStyle/>
          <a:p>
            <a:pPr algn="ctr">
              <a:lnSpc>
                <a:spcPct val="120000"/>
              </a:lnSpc>
            </a:pPr>
            <a:r>
              <a:rPr lang="zh-CN" altLang="en-US" sz="8800" b="1" dirty="0" smtClean="0">
                <a:solidFill>
                  <a:srgbClr val="4D9AC8"/>
                </a:solidFill>
                <a:latin typeface="微软雅黑" panose="020B0503020204020204" pitchFamily="34" charset="-122"/>
                <a:ea typeface="微软雅黑" panose="020B0503020204020204" pitchFamily="34" charset="-122"/>
                <a:cs typeface="微软雅黑" panose="020B0503020204020204" pitchFamily="34" charset="-122"/>
                <a:sym typeface="+mn-ea"/>
              </a:rPr>
              <a:t>用？</a:t>
            </a:r>
            <a:endParaRPr lang="zh-CN" altLang="en-US" sz="8800" b="1" dirty="0" smtClean="0">
              <a:solidFill>
                <a:srgbClr val="4D9AC8"/>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5" name="圆角矩形 84"/>
          <p:cNvSpPr/>
          <p:nvPr/>
        </p:nvSpPr>
        <p:spPr>
          <a:xfrm>
            <a:off x="8874760" y="1743710"/>
            <a:ext cx="3195320" cy="4626610"/>
          </a:xfrm>
          <a:prstGeom prst="roundRect">
            <a:avLst>
              <a:gd name="adj" fmla="val 8863"/>
            </a:avLst>
          </a:prstGeom>
          <a:noFill/>
          <a:ln w="57150">
            <a:solidFill>
              <a:srgbClr val="4B72A4"/>
            </a:solidFill>
          </a:ln>
          <a:extLst>
            <a:ext uri="{909E8E84-426E-40DD-AFC4-6F175D3DCCD1}">
              <a14:hiddenFill xmlns:a14="http://schemas.microsoft.com/office/drawing/2010/main">
                <a:solidFill>
                  <a:schemeClr val="tx2">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组合 99"/>
          <p:cNvGrpSpPr/>
          <p:nvPr/>
        </p:nvGrpSpPr>
        <p:grpSpPr>
          <a:xfrm>
            <a:off x="9876790" y="2224405"/>
            <a:ext cx="1198880" cy="1198880"/>
            <a:chOff x="15550" y="3504"/>
            <a:chExt cx="1888" cy="1888"/>
          </a:xfrm>
        </p:grpSpPr>
        <p:sp>
          <p:nvSpPr>
            <p:cNvPr id="84" name="椭圆 83"/>
            <p:cNvSpPr/>
            <p:nvPr/>
          </p:nvSpPr>
          <p:spPr>
            <a:xfrm>
              <a:off x="15550" y="3504"/>
              <a:ext cx="1888" cy="1888"/>
            </a:xfrm>
            <a:prstGeom prst="ellipse">
              <a:avLst/>
            </a:prstGeom>
            <a:solidFill>
              <a:srgbClr val="4B7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组合 85"/>
            <p:cNvGrpSpPr/>
            <p:nvPr/>
          </p:nvGrpSpPr>
          <p:grpSpPr>
            <a:xfrm>
              <a:off x="15815" y="3802"/>
              <a:ext cx="1207" cy="1300"/>
              <a:chOff x="4198601" y="4608858"/>
              <a:chExt cx="528774" cy="683073"/>
            </a:xfrm>
            <a:solidFill>
              <a:schemeClr val="bg1"/>
            </a:solidFill>
          </p:grpSpPr>
          <p:sp>
            <p:nvSpPr>
              <p:cNvPr id="87" name="Oval 390"/>
              <p:cNvSpPr>
                <a:spLocks noChangeArrowheads="1"/>
              </p:cNvSpPr>
              <p:nvPr/>
            </p:nvSpPr>
            <p:spPr bwMode="auto">
              <a:xfrm>
                <a:off x="4540707" y="4608858"/>
                <a:ext cx="112713" cy="1095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8" name="Line 391"/>
              <p:cNvSpPr>
                <a:spLocks noChangeShapeType="1"/>
              </p:cNvSpPr>
              <p:nvPr/>
            </p:nvSpPr>
            <p:spPr bwMode="auto">
              <a:xfrm>
                <a:off x="4495800" y="467280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Line 392"/>
              <p:cNvSpPr>
                <a:spLocks noChangeShapeType="1"/>
              </p:cNvSpPr>
              <p:nvPr/>
            </p:nvSpPr>
            <p:spPr bwMode="auto">
              <a:xfrm>
                <a:off x="4495800" y="467280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93"/>
              <p:cNvSpPr/>
              <p:nvPr/>
            </p:nvSpPr>
            <p:spPr bwMode="auto">
              <a:xfrm>
                <a:off x="4465437" y="4741068"/>
                <a:ext cx="261938" cy="550863"/>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9" name="Oval 390"/>
              <p:cNvSpPr>
                <a:spLocks noChangeArrowheads="1"/>
              </p:cNvSpPr>
              <p:nvPr/>
            </p:nvSpPr>
            <p:spPr bwMode="auto">
              <a:xfrm>
                <a:off x="4257231" y="4693981"/>
                <a:ext cx="79190" cy="8144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0" name="Freeform 393"/>
              <p:cNvSpPr/>
              <p:nvPr/>
            </p:nvSpPr>
            <p:spPr bwMode="auto">
              <a:xfrm>
                <a:off x="4198601" y="4810627"/>
                <a:ext cx="196234" cy="412471"/>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99" name="组合 98"/>
          <p:cNvGrpSpPr/>
          <p:nvPr/>
        </p:nvGrpSpPr>
        <p:grpSpPr>
          <a:xfrm>
            <a:off x="8181975" y="3355975"/>
            <a:ext cx="1159510" cy="1159510"/>
            <a:chOff x="12885" y="5285"/>
            <a:chExt cx="1826" cy="1826"/>
          </a:xfrm>
        </p:grpSpPr>
        <p:sp>
          <p:nvSpPr>
            <p:cNvPr id="91" name="直角三角形 90"/>
            <p:cNvSpPr/>
            <p:nvPr/>
          </p:nvSpPr>
          <p:spPr>
            <a:xfrm rot="13500000">
              <a:off x="12885" y="5285"/>
              <a:ext cx="1826" cy="1826"/>
            </a:xfrm>
            <a:prstGeom prst="rtTriangle">
              <a:avLst/>
            </a:prstGeom>
            <a:solidFill>
              <a:srgbClr val="F2F2F2"/>
            </a:solidFill>
            <a:ln>
              <a:noFill/>
            </a:ln>
            <a:effectLst>
              <a:outerShdw blurRad="152400" dist="76200" sx="98000" sy="98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文本框 91"/>
            <p:cNvSpPr txBox="1"/>
            <p:nvPr/>
          </p:nvSpPr>
          <p:spPr>
            <a:xfrm>
              <a:off x="13185" y="5486"/>
              <a:ext cx="1487" cy="1423"/>
            </a:xfrm>
            <a:prstGeom prst="rect">
              <a:avLst/>
            </a:prstGeom>
            <a:noFill/>
          </p:spPr>
          <p:txBody>
            <a:bodyPr wrap="square" rtlCol="0">
              <a:spAutoFit/>
            </a:bodyPr>
            <a:lstStyle/>
            <a:p>
              <a:pPr algn="ctr">
                <a:lnSpc>
                  <a:spcPct val="120000"/>
                </a:lnSpc>
              </a:pPr>
              <a:r>
                <a:rPr lang="en-US" altLang="zh-CN" sz="4400" b="1" dirty="0" smtClean="0">
                  <a:solidFill>
                    <a:srgbClr val="4B72A4"/>
                  </a:solidFill>
                  <a:latin typeface="微软雅黑" panose="020B0503020204020204" pitchFamily="34" charset="-122"/>
                  <a:ea typeface="微软雅黑" panose="020B0503020204020204" pitchFamily="34" charset="-122"/>
                  <a:cs typeface="微软雅黑" panose="020B0503020204020204" pitchFamily="34" charset="-122"/>
                </a:rPr>
                <a:t>03</a:t>
              </a:r>
              <a:endParaRPr lang="en-US" altLang="zh-CN" sz="4400" b="1" dirty="0" smtClean="0">
                <a:solidFill>
                  <a:srgbClr val="4B72A4"/>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3" name="文本框 92"/>
          <p:cNvSpPr txBox="1"/>
          <p:nvPr/>
        </p:nvSpPr>
        <p:spPr>
          <a:xfrm>
            <a:off x="9664065" y="3483610"/>
            <a:ext cx="1393825" cy="829945"/>
          </a:xfrm>
          <a:prstGeom prst="rect">
            <a:avLst/>
          </a:prstGeom>
          <a:noFill/>
        </p:spPr>
        <p:txBody>
          <a:bodyPr wrap="square" rtlCol="0">
            <a:spAutoFit/>
          </a:bodyPr>
          <a:lstStyle/>
          <a:p>
            <a:pPr algn="ctr">
              <a:lnSpc>
                <a:spcPct val="120000"/>
              </a:lnSpc>
            </a:pPr>
            <a:r>
              <a:rPr lang="zh-CN" altLang="en-US" sz="4000" b="1" dirty="0" smtClean="0">
                <a:solidFill>
                  <a:srgbClr val="4B72A4"/>
                </a:solidFill>
                <a:latin typeface="微软雅黑" panose="020B0503020204020204" pitchFamily="34" charset="-122"/>
                <a:ea typeface="微软雅黑" panose="020B0503020204020204" pitchFamily="34" charset="-122"/>
                <a:cs typeface="微软雅黑" panose="020B0503020204020204" pitchFamily="34" charset="-122"/>
                <a:sym typeface="+mn-ea"/>
              </a:rPr>
              <a:t>怎么</a:t>
            </a:r>
            <a:endParaRPr lang="zh-CN" altLang="en-US" sz="4000" b="1" dirty="0" smtClean="0">
              <a:solidFill>
                <a:srgbClr val="4B72A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4" name="文本框 93"/>
          <p:cNvSpPr txBox="1"/>
          <p:nvPr/>
        </p:nvSpPr>
        <p:spPr>
          <a:xfrm>
            <a:off x="9874250" y="4193540"/>
            <a:ext cx="2195195" cy="1715770"/>
          </a:xfrm>
          <a:prstGeom prst="rect">
            <a:avLst/>
          </a:prstGeom>
          <a:noFill/>
        </p:spPr>
        <p:txBody>
          <a:bodyPr wrap="square" rtlCol="0">
            <a:spAutoFit/>
          </a:bodyPr>
          <a:lstStyle/>
          <a:p>
            <a:pPr algn="ctr">
              <a:lnSpc>
                <a:spcPct val="120000"/>
              </a:lnSpc>
            </a:pPr>
            <a:r>
              <a:rPr lang="zh-CN" altLang="en-US" sz="8800" b="1" dirty="0" smtClean="0">
                <a:solidFill>
                  <a:srgbClr val="4B72A4"/>
                </a:solidFill>
                <a:latin typeface="微软雅黑" panose="020B0503020204020204" pitchFamily="34" charset="-122"/>
                <a:ea typeface="微软雅黑" panose="020B0503020204020204" pitchFamily="34" charset="-122"/>
                <a:cs typeface="微软雅黑" panose="020B0503020204020204" pitchFamily="34" charset="-122"/>
                <a:sym typeface="+mn-ea"/>
              </a:rPr>
              <a:t>用？</a:t>
            </a:r>
            <a:endParaRPr lang="zh-CN" altLang="en-US" sz="8800" b="1" dirty="0" smtClean="0">
              <a:solidFill>
                <a:srgbClr val="4B72A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标题 2"/>
          <p:cNvSpPr>
            <a:spLocks noGrp="1"/>
          </p:cNvSpPr>
          <p:nvPr/>
        </p:nvSpPr>
        <p:spPr>
          <a:xfrm>
            <a:off x="304800" y="113665"/>
            <a:ext cx="5590540" cy="520700"/>
          </a:xfrm>
          <a:prstGeom prst="rect">
            <a:avLst/>
          </a:prstGeom>
        </p:spPr>
        <p:txBody>
          <a:bodyPr lIns="121917" tIns="60958" rIns="121917" bIns="60958"/>
          <a:lstStyle>
            <a:lvl1pPr algn="l" defTabSz="1281430" rtl="0" eaLnBrk="0" fontAlgn="base" hangingPunct="0">
              <a:spcBef>
                <a:spcPct val="0"/>
              </a:spcBef>
              <a:spcAft>
                <a:spcPct val="0"/>
              </a:spcAft>
              <a:defRPr sz="3790" b="1" kern="1200">
                <a:solidFill>
                  <a:schemeClr val="bg1"/>
                </a:solidFill>
                <a:latin typeface="微软雅黑" panose="020B0503020204020204" pitchFamily="34" charset="-122"/>
                <a:ea typeface="微软雅黑" panose="020B0503020204020204" pitchFamily="34" charset="-122"/>
                <a:cs typeface="+mj-cs"/>
              </a:defRPr>
            </a:lvl1pPr>
            <a:lvl2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defTabSz="1217295" rtl="0" eaLnBrk="0" fontAlgn="base" hangingPunct="0">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4572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9144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371600"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1828165" algn="ctr" defTabSz="1217295"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r>
              <a:rPr lang="en-US" altLang="zh-CN" sz="2800" dirty="0">
                <a:solidFill>
                  <a:srgbClr val="0070C0"/>
                </a:solidFill>
                <a:cs typeface="微软雅黑" panose="020B0503020204020204" pitchFamily="34" charset="-122"/>
                <a:sym typeface="+mn-ea"/>
              </a:rPr>
              <a:t>3</a:t>
            </a:r>
            <a:r>
              <a:rPr lang="zh-CN" altLang="en-US" sz="2800" dirty="0">
                <a:solidFill>
                  <a:srgbClr val="0070C0"/>
                </a:solidFill>
                <a:cs typeface="微软雅黑" panose="020B0503020204020204" pitchFamily="34" charset="-122"/>
                <a:sym typeface="+mn-ea"/>
              </a:rPr>
              <a:t>. 系统实操培训</a:t>
            </a:r>
            <a:endParaRPr lang="zh-CN" altLang="en-US" sz="2800" dirty="0">
              <a:solidFill>
                <a:srgbClr val="0070C0"/>
              </a:solidFill>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p:tgtEl>
                                          <p:spTgt spid="95"/>
                                        </p:tgtEl>
                                        <p:attrNameLst>
                                          <p:attrName>ppt_x</p:attrName>
                                        </p:attrNameLst>
                                      </p:cBhvr>
                                      <p:tavLst>
                                        <p:tav tm="0">
                                          <p:val>
                                            <p:strVal val="#ppt_x-#ppt_w*1.125000"/>
                                          </p:val>
                                        </p:tav>
                                        <p:tav tm="100000">
                                          <p:val>
                                            <p:strVal val="#ppt_x"/>
                                          </p:val>
                                        </p:tav>
                                      </p:tavLst>
                                    </p:anim>
                                    <p:animEffect transition="in" filter="wipe(right)">
                                      <p:cBhvr>
                                        <p:cTn id="8" dur="500"/>
                                        <p:tgtEl>
                                          <p:spTgt spid="95"/>
                                        </p:tgtEl>
                                      </p:cBhvr>
                                    </p:animEffect>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500" fill="hold">
                                          <p:stCondLst>
                                            <p:cond delay="0"/>
                                          </p:stCondLst>
                                        </p:cTn>
                                        <p:tgtEl>
                                          <p:spTgt spid="52"/>
                                        </p:tgtEl>
                                        <p:attrNameLst>
                                          <p:attrName>style.visibility</p:attrName>
                                        </p:attrNameLst>
                                      </p:cBhvr>
                                      <p:to>
                                        <p:strVal val="visible"/>
                                      </p:to>
                                    </p:set>
                                    <p:animEffect transition="in" filter="wheel(1)">
                                      <p:cBhvr>
                                        <p:cTn id="12" dur="500"/>
                                        <p:tgtEl>
                                          <p:spTgt spid="5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p:cTn id="16" dur="500" fill="hold"/>
                                        <p:tgtEl>
                                          <p:spTgt spid="96"/>
                                        </p:tgtEl>
                                        <p:attrNameLst>
                                          <p:attrName>ppt_w</p:attrName>
                                        </p:attrNameLst>
                                      </p:cBhvr>
                                      <p:tavLst>
                                        <p:tav tm="0">
                                          <p:val>
                                            <p:fltVal val="0"/>
                                          </p:val>
                                        </p:tav>
                                        <p:tav tm="100000">
                                          <p:val>
                                            <p:strVal val="#ppt_w"/>
                                          </p:val>
                                        </p:tav>
                                      </p:tavLst>
                                    </p:anim>
                                    <p:anim calcmode="lin" valueType="num">
                                      <p:cBhvr>
                                        <p:cTn id="17" dur="500" fill="hold"/>
                                        <p:tgtEl>
                                          <p:spTgt spid="96"/>
                                        </p:tgtEl>
                                        <p:attrNameLst>
                                          <p:attrName>ppt_h</p:attrName>
                                        </p:attrNameLst>
                                      </p:cBhvr>
                                      <p:tavLst>
                                        <p:tav tm="0">
                                          <p:val>
                                            <p:fltVal val="0"/>
                                          </p:val>
                                        </p:tav>
                                        <p:tav tm="100000">
                                          <p:val>
                                            <p:strVal val="#ppt_h"/>
                                          </p:val>
                                        </p:tav>
                                      </p:tavLst>
                                    </p:anim>
                                    <p:animEffect transition="in" filter="fade">
                                      <p:cBhvr>
                                        <p:cTn id="18" dur="500"/>
                                        <p:tgtEl>
                                          <p:spTgt spid="96"/>
                                        </p:tgtEl>
                                      </p:cBhvr>
                                    </p:animEffect>
                                  </p:childTnLst>
                                </p:cTn>
                              </p:par>
                            </p:childTnLst>
                          </p:cTn>
                        </p:par>
                        <p:par>
                          <p:cTn id="19" fill="hold">
                            <p:stCondLst>
                              <p:cond delay="1500"/>
                            </p:stCondLst>
                            <p:childTnLst>
                              <p:par>
                                <p:cTn id="20" presetID="12" presetClass="entr" presetSubtype="4" fill="hold" grpId="1"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ppt_y</p:attrName>
                                        </p:attrNameLst>
                                      </p:cBhvr>
                                      <p:tavLst>
                                        <p:tav tm="0">
                                          <p:val>
                                            <p:strVal val="#ppt_y+#ppt_h*1.125000"/>
                                          </p:val>
                                        </p:tav>
                                        <p:tav tm="100000">
                                          <p:val>
                                            <p:strVal val="#ppt_y"/>
                                          </p:val>
                                        </p:tav>
                                      </p:tavLst>
                                    </p:anim>
                                    <p:animEffect transition="in" filter="wipe(up)">
                                      <p:cBhvr>
                                        <p:cTn id="23" dur="500"/>
                                        <p:tgtEl>
                                          <p:spTgt spid="53"/>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p:tgtEl>
                                          <p:spTgt spid="54"/>
                                        </p:tgtEl>
                                        <p:attrNameLst>
                                          <p:attrName>ppt_y</p:attrName>
                                        </p:attrNameLst>
                                      </p:cBhvr>
                                      <p:tavLst>
                                        <p:tav tm="0">
                                          <p:val>
                                            <p:strVal val="#ppt_y-#ppt_h*1.125000"/>
                                          </p:val>
                                        </p:tav>
                                        <p:tav tm="100000">
                                          <p:val>
                                            <p:strVal val="#ppt_y"/>
                                          </p:val>
                                        </p:tav>
                                      </p:tavLst>
                                    </p:anim>
                                    <p:animEffect transition="in" filter="wipe(down)">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500"/>
                                        <p:tgtEl>
                                          <p:spTgt spid="97"/>
                                        </p:tgtEl>
                                        <p:attrNameLst>
                                          <p:attrName>ppt_x</p:attrName>
                                        </p:attrNameLst>
                                      </p:cBhvr>
                                      <p:tavLst>
                                        <p:tav tm="0">
                                          <p:val>
                                            <p:strVal val="#ppt_x-#ppt_w*1.125000"/>
                                          </p:val>
                                        </p:tav>
                                        <p:tav tm="100000">
                                          <p:val>
                                            <p:strVal val="#ppt_x"/>
                                          </p:val>
                                        </p:tav>
                                      </p:tavLst>
                                    </p:anim>
                                    <p:animEffect transition="in" filter="wipe(right)">
                                      <p:cBhvr>
                                        <p:cTn id="34" dur="500"/>
                                        <p:tgtEl>
                                          <p:spTgt spid="97"/>
                                        </p:tgtEl>
                                      </p:cBhvr>
                                    </p:animEffect>
                                  </p:childTnLst>
                                </p:cTn>
                              </p:par>
                            </p:childTnLst>
                          </p:cTn>
                        </p:par>
                        <p:par>
                          <p:cTn id="35" fill="hold">
                            <p:stCondLst>
                              <p:cond delay="500"/>
                            </p:stCondLst>
                            <p:childTnLst>
                              <p:par>
                                <p:cTn id="36" presetID="21" presetClass="entr" presetSubtype="1" fill="hold" grpId="0" nodeType="afterEffect">
                                  <p:stCondLst>
                                    <p:cond delay="0"/>
                                  </p:stCondLst>
                                  <p:childTnLst>
                                    <p:set>
                                      <p:cBhvr>
                                        <p:cTn id="37" dur="500" fill="hold">
                                          <p:stCondLst>
                                            <p:cond delay="0"/>
                                          </p:stCondLst>
                                        </p:cTn>
                                        <p:tgtEl>
                                          <p:spTgt spid="64"/>
                                        </p:tgtEl>
                                        <p:attrNameLst>
                                          <p:attrName>style.visibility</p:attrName>
                                        </p:attrNameLst>
                                      </p:cBhvr>
                                      <p:to>
                                        <p:strVal val="visible"/>
                                      </p:to>
                                    </p:set>
                                    <p:animEffect transition="in" filter="wheel(1)">
                                      <p:cBhvr>
                                        <p:cTn id="38" dur="500"/>
                                        <p:tgtEl>
                                          <p:spTgt spid="64"/>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98"/>
                                        </p:tgtEl>
                                        <p:attrNameLst>
                                          <p:attrName>style.visibility</p:attrName>
                                        </p:attrNameLst>
                                      </p:cBhvr>
                                      <p:to>
                                        <p:strVal val="visible"/>
                                      </p:to>
                                    </p:set>
                                    <p:anim calcmode="lin" valueType="num">
                                      <p:cBhvr>
                                        <p:cTn id="42" dur="500" fill="hold"/>
                                        <p:tgtEl>
                                          <p:spTgt spid="98"/>
                                        </p:tgtEl>
                                        <p:attrNameLst>
                                          <p:attrName>ppt_w</p:attrName>
                                        </p:attrNameLst>
                                      </p:cBhvr>
                                      <p:tavLst>
                                        <p:tav tm="0">
                                          <p:val>
                                            <p:fltVal val="0"/>
                                          </p:val>
                                        </p:tav>
                                        <p:tav tm="100000">
                                          <p:val>
                                            <p:strVal val="#ppt_w"/>
                                          </p:val>
                                        </p:tav>
                                      </p:tavLst>
                                    </p:anim>
                                    <p:anim calcmode="lin" valueType="num">
                                      <p:cBhvr>
                                        <p:cTn id="43" dur="500" fill="hold"/>
                                        <p:tgtEl>
                                          <p:spTgt spid="98"/>
                                        </p:tgtEl>
                                        <p:attrNameLst>
                                          <p:attrName>ppt_h</p:attrName>
                                        </p:attrNameLst>
                                      </p:cBhvr>
                                      <p:tavLst>
                                        <p:tav tm="0">
                                          <p:val>
                                            <p:fltVal val="0"/>
                                          </p:val>
                                        </p:tav>
                                        <p:tav tm="100000">
                                          <p:val>
                                            <p:strVal val="#ppt_h"/>
                                          </p:val>
                                        </p:tav>
                                      </p:tavLst>
                                    </p:anim>
                                    <p:animEffect transition="in" filter="fade">
                                      <p:cBhvr>
                                        <p:cTn id="44" dur="500"/>
                                        <p:tgtEl>
                                          <p:spTgt spid="98"/>
                                        </p:tgtEl>
                                      </p:cBhvr>
                                    </p:animEffect>
                                  </p:childTnLst>
                                </p:cTn>
                              </p:par>
                            </p:childTnLst>
                          </p:cTn>
                        </p:par>
                        <p:par>
                          <p:cTn id="45" fill="hold">
                            <p:stCondLst>
                              <p:cond delay="1500"/>
                            </p:stCondLst>
                            <p:childTnLst>
                              <p:par>
                                <p:cTn id="46" presetID="12" presetClass="entr" presetSubtype="4" fill="hold" grpId="0" nodeType="afterEffect">
                                  <p:stCondLst>
                                    <p:cond delay="0"/>
                                  </p:stCondLst>
                                  <p:childTnLst>
                                    <p:set>
                                      <p:cBhvr>
                                        <p:cTn id="47" dur="1" fill="hold">
                                          <p:stCondLst>
                                            <p:cond delay="0"/>
                                          </p:stCondLst>
                                        </p:cTn>
                                        <p:tgtEl>
                                          <p:spTgt spid="72"/>
                                        </p:tgtEl>
                                        <p:attrNameLst>
                                          <p:attrName>style.visibility</p:attrName>
                                        </p:attrNameLst>
                                      </p:cBhvr>
                                      <p:to>
                                        <p:strVal val="visible"/>
                                      </p:to>
                                    </p:set>
                                    <p:anim calcmode="lin" valueType="num">
                                      <p:cBhvr additive="base">
                                        <p:cTn id="48" dur="500"/>
                                        <p:tgtEl>
                                          <p:spTgt spid="72"/>
                                        </p:tgtEl>
                                        <p:attrNameLst>
                                          <p:attrName>ppt_y</p:attrName>
                                        </p:attrNameLst>
                                      </p:cBhvr>
                                      <p:tavLst>
                                        <p:tav tm="0">
                                          <p:val>
                                            <p:strVal val="#ppt_y+#ppt_h*1.125000"/>
                                          </p:val>
                                        </p:tav>
                                        <p:tav tm="100000">
                                          <p:val>
                                            <p:strVal val="#ppt_y"/>
                                          </p:val>
                                        </p:tav>
                                      </p:tavLst>
                                    </p:anim>
                                    <p:animEffect transition="in" filter="wipe(up)">
                                      <p:cBhvr>
                                        <p:cTn id="49" dur="500"/>
                                        <p:tgtEl>
                                          <p:spTgt spid="72"/>
                                        </p:tgtEl>
                                      </p:cBhvr>
                                    </p:animEffect>
                                  </p:childTnLst>
                                </p:cTn>
                              </p:par>
                            </p:childTnLst>
                          </p:cTn>
                        </p:par>
                        <p:par>
                          <p:cTn id="50" fill="hold">
                            <p:stCondLst>
                              <p:cond delay="2000"/>
                            </p:stCondLst>
                            <p:childTnLst>
                              <p:par>
                                <p:cTn id="51" presetID="12" presetClass="entr" presetSubtype="1"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additive="base">
                                        <p:cTn id="53" dur="500"/>
                                        <p:tgtEl>
                                          <p:spTgt spid="73"/>
                                        </p:tgtEl>
                                        <p:attrNameLst>
                                          <p:attrName>ppt_y</p:attrName>
                                        </p:attrNameLst>
                                      </p:cBhvr>
                                      <p:tavLst>
                                        <p:tav tm="0">
                                          <p:val>
                                            <p:strVal val="#ppt_y-#ppt_h*1.125000"/>
                                          </p:val>
                                        </p:tav>
                                        <p:tav tm="100000">
                                          <p:val>
                                            <p:strVal val="#ppt_y"/>
                                          </p:val>
                                        </p:tav>
                                      </p:tavLst>
                                    </p:anim>
                                    <p:animEffect transition="in" filter="wipe(down)">
                                      <p:cBhvr>
                                        <p:cTn id="54" dur="500"/>
                                        <p:tgtEl>
                                          <p:spTgt spid="7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nodeType="click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additive="base">
                                        <p:cTn id="59" dur="500"/>
                                        <p:tgtEl>
                                          <p:spTgt spid="99"/>
                                        </p:tgtEl>
                                        <p:attrNameLst>
                                          <p:attrName>ppt_x</p:attrName>
                                        </p:attrNameLst>
                                      </p:cBhvr>
                                      <p:tavLst>
                                        <p:tav tm="0">
                                          <p:val>
                                            <p:strVal val="#ppt_x-#ppt_w*1.125000"/>
                                          </p:val>
                                        </p:tav>
                                        <p:tav tm="100000">
                                          <p:val>
                                            <p:strVal val="#ppt_x"/>
                                          </p:val>
                                        </p:tav>
                                      </p:tavLst>
                                    </p:anim>
                                    <p:animEffect transition="in" filter="wipe(right)">
                                      <p:cBhvr>
                                        <p:cTn id="60" dur="500"/>
                                        <p:tgtEl>
                                          <p:spTgt spid="99"/>
                                        </p:tgtEl>
                                      </p:cBhvr>
                                    </p:animEffect>
                                  </p:childTnLst>
                                </p:cTn>
                              </p:par>
                            </p:childTnLst>
                          </p:cTn>
                        </p:par>
                        <p:par>
                          <p:cTn id="61" fill="hold">
                            <p:stCondLst>
                              <p:cond delay="500"/>
                            </p:stCondLst>
                            <p:childTnLst>
                              <p:par>
                                <p:cTn id="62" presetID="21" presetClass="entr" presetSubtype="1" fill="hold" grpId="0" nodeType="afterEffect">
                                  <p:stCondLst>
                                    <p:cond delay="0"/>
                                  </p:stCondLst>
                                  <p:childTnLst>
                                    <p:set>
                                      <p:cBhvr>
                                        <p:cTn id="63" dur="500" fill="hold">
                                          <p:stCondLst>
                                            <p:cond delay="0"/>
                                          </p:stCondLst>
                                        </p:cTn>
                                        <p:tgtEl>
                                          <p:spTgt spid="85"/>
                                        </p:tgtEl>
                                        <p:attrNameLst>
                                          <p:attrName>style.visibility</p:attrName>
                                        </p:attrNameLst>
                                      </p:cBhvr>
                                      <p:to>
                                        <p:strVal val="visible"/>
                                      </p:to>
                                    </p:set>
                                    <p:animEffect transition="in" filter="wheel(1)">
                                      <p:cBhvr>
                                        <p:cTn id="64" dur="500"/>
                                        <p:tgtEl>
                                          <p:spTgt spid="85"/>
                                        </p:tgtEl>
                                      </p:cBhvr>
                                    </p:animEffect>
                                  </p:childTnLst>
                                </p:cTn>
                              </p:par>
                            </p:childTnLst>
                          </p:cTn>
                        </p:par>
                        <p:par>
                          <p:cTn id="65" fill="hold">
                            <p:stCondLst>
                              <p:cond delay="1000"/>
                            </p:stCondLst>
                            <p:childTnLst>
                              <p:par>
                                <p:cTn id="66" presetID="53" presetClass="entr" presetSubtype="16" fill="hold" nodeType="afterEffect">
                                  <p:stCondLst>
                                    <p:cond delay="0"/>
                                  </p:stCondLst>
                                  <p:childTnLst>
                                    <p:set>
                                      <p:cBhvr>
                                        <p:cTn id="67" dur="1" fill="hold">
                                          <p:stCondLst>
                                            <p:cond delay="0"/>
                                          </p:stCondLst>
                                        </p:cTn>
                                        <p:tgtEl>
                                          <p:spTgt spid="100"/>
                                        </p:tgtEl>
                                        <p:attrNameLst>
                                          <p:attrName>style.visibility</p:attrName>
                                        </p:attrNameLst>
                                      </p:cBhvr>
                                      <p:to>
                                        <p:strVal val="visible"/>
                                      </p:to>
                                    </p:set>
                                    <p:anim calcmode="lin" valueType="num">
                                      <p:cBhvr>
                                        <p:cTn id="68" dur="500" fill="hold"/>
                                        <p:tgtEl>
                                          <p:spTgt spid="100"/>
                                        </p:tgtEl>
                                        <p:attrNameLst>
                                          <p:attrName>ppt_w</p:attrName>
                                        </p:attrNameLst>
                                      </p:cBhvr>
                                      <p:tavLst>
                                        <p:tav tm="0">
                                          <p:val>
                                            <p:fltVal val="0"/>
                                          </p:val>
                                        </p:tav>
                                        <p:tav tm="100000">
                                          <p:val>
                                            <p:strVal val="#ppt_w"/>
                                          </p:val>
                                        </p:tav>
                                      </p:tavLst>
                                    </p:anim>
                                    <p:anim calcmode="lin" valueType="num">
                                      <p:cBhvr>
                                        <p:cTn id="69" dur="500" fill="hold"/>
                                        <p:tgtEl>
                                          <p:spTgt spid="100"/>
                                        </p:tgtEl>
                                        <p:attrNameLst>
                                          <p:attrName>ppt_h</p:attrName>
                                        </p:attrNameLst>
                                      </p:cBhvr>
                                      <p:tavLst>
                                        <p:tav tm="0">
                                          <p:val>
                                            <p:fltVal val="0"/>
                                          </p:val>
                                        </p:tav>
                                        <p:tav tm="100000">
                                          <p:val>
                                            <p:strVal val="#ppt_h"/>
                                          </p:val>
                                        </p:tav>
                                      </p:tavLst>
                                    </p:anim>
                                    <p:animEffect transition="in" filter="fade">
                                      <p:cBhvr>
                                        <p:cTn id="70" dur="500"/>
                                        <p:tgtEl>
                                          <p:spTgt spid="100"/>
                                        </p:tgtEl>
                                      </p:cBhvr>
                                    </p:animEffect>
                                  </p:childTnLst>
                                </p:cTn>
                              </p:par>
                            </p:childTnLst>
                          </p:cTn>
                        </p:par>
                        <p:par>
                          <p:cTn id="71" fill="hold">
                            <p:stCondLst>
                              <p:cond delay="1500"/>
                            </p:stCondLst>
                            <p:childTnLst>
                              <p:par>
                                <p:cTn id="72" presetID="12" presetClass="entr" presetSubtype="4"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 calcmode="lin" valueType="num">
                                      <p:cBhvr additive="base">
                                        <p:cTn id="74" dur="500"/>
                                        <p:tgtEl>
                                          <p:spTgt spid="93"/>
                                        </p:tgtEl>
                                        <p:attrNameLst>
                                          <p:attrName>ppt_y</p:attrName>
                                        </p:attrNameLst>
                                      </p:cBhvr>
                                      <p:tavLst>
                                        <p:tav tm="0">
                                          <p:val>
                                            <p:strVal val="#ppt_y+#ppt_h*1.125000"/>
                                          </p:val>
                                        </p:tav>
                                        <p:tav tm="100000">
                                          <p:val>
                                            <p:strVal val="#ppt_y"/>
                                          </p:val>
                                        </p:tav>
                                      </p:tavLst>
                                    </p:anim>
                                    <p:animEffect transition="in" filter="wipe(up)">
                                      <p:cBhvr>
                                        <p:cTn id="75" dur="500"/>
                                        <p:tgtEl>
                                          <p:spTgt spid="93"/>
                                        </p:tgtEl>
                                      </p:cBhvr>
                                    </p:animEffect>
                                  </p:childTnLst>
                                </p:cTn>
                              </p:par>
                            </p:childTnLst>
                          </p:cTn>
                        </p:par>
                        <p:par>
                          <p:cTn id="76" fill="hold">
                            <p:stCondLst>
                              <p:cond delay="2000"/>
                            </p:stCondLst>
                            <p:childTnLst>
                              <p:par>
                                <p:cTn id="77" presetID="12" presetClass="entr" presetSubtype="1"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500"/>
                                        <p:tgtEl>
                                          <p:spTgt spid="94"/>
                                        </p:tgtEl>
                                        <p:attrNameLst>
                                          <p:attrName>ppt_y</p:attrName>
                                        </p:attrNameLst>
                                      </p:cBhvr>
                                      <p:tavLst>
                                        <p:tav tm="0">
                                          <p:val>
                                            <p:strVal val="#ppt_y-#ppt_h*1.125000"/>
                                          </p:val>
                                        </p:tav>
                                        <p:tav tm="100000">
                                          <p:val>
                                            <p:strVal val="#ppt_y"/>
                                          </p:val>
                                        </p:tav>
                                      </p:tavLst>
                                    </p:anim>
                                    <p:animEffect transition="in" filter="wipe(down)">
                                      <p:cBhvr>
                                        <p:cTn id="8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1"/>
      <p:bldP spid="54" grpId="0"/>
      <p:bldP spid="64" grpId="0" animBg="1"/>
      <p:bldP spid="72" grpId="0"/>
      <p:bldP spid="73" grpId="0"/>
      <p:bldP spid="85" grpId="0" animBg="1"/>
      <p:bldP spid="93" grpId="0"/>
      <p:bldP spid="9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7.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6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60000"/>
            <a:lumOff val="40000"/>
          </a:schemeClr>
        </a:solidFill>
        <a:ln>
          <a:solidFill>
            <a:schemeClr val="tx2">
              <a:lumMod val="75000"/>
            </a:schemeClr>
          </a:solid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1846</Words>
  <Application>WPS 演示</Application>
  <PresentationFormat>自定义</PresentationFormat>
  <Paragraphs>187</Paragraphs>
  <Slides>16</Slides>
  <Notes>57</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26" baseType="lpstr">
      <vt:lpstr>Arial</vt:lpstr>
      <vt:lpstr>宋体</vt:lpstr>
      <vt:lpstr>Wingdings</vt:lpstr>
      <vt:lpstr>方正黑体简体</vt:lpstr>
      <vt:lpstr>Calibri</vt:lpstr>
      <vt:lpstr>微软雅黑</vt:lpstr>
      <vt:lpstr>等线</vt:lpstr>
      <vt:lpstr>Arial Unicode MS</vt:lpstr>
      <vt:lpstr>6_自定义设计方案</vt:lpstr>
      <vt:lpstr>Excel.Sheet.12</vt:lpstr>
      <vt:lpstr>PowerPoint 演示文稿</vt:lpstr>
      <vt:lpstr>PowerPoint 演示文稿</vt:lpstr>
      <vt:lpstr>PowerPoint 演示文稿</vt:lpstr>
      <vt:lpstr>1. 培 训 目 的</vt:lpstr>
      <vt:lpstr>PowerPoint 演示文稿</vt:lpstr>
      <vt:lpstr>PowerPoint 演示文稿</vt:lpstr>
      <vt:lpstr>2.1. 办理模式</vt:lpstr>
      <vt:lpstr>PowerPoint 演示文稿</vt:lpstr>
      <vt:lpstr>PowerPoint 演示文稿</vt:lpstr>
      <vt:lpstr> 3.1.系 统 访 问 地 址（备注：需接入政务网络登入）</vt:lpstr>
      <vt:lpstr>3.2.登 录 人 员 账 号</vt:lpstr>
      <vt:lpstr>3.3.浏 览 器 选 择</vt:lpstr>
      <vt:lpstr>3.4.  账 号 角 色 分 工 - 各 级 账 号 分 工</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海利</dc:creator>
  <cp:lastModifiedBy>Administrator</cp:lastModifiedBy>
  <cp:revision>1548</cp:revision>
  <dcterms:created xsi:type="dcterms:W3CDTF">2019-04-09T12:26:00Z</dcterms:created>
  <dcterms:modified xsi:type="dcterms:W3CDTF">2020-10-11T02:45:21Z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